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5.xml" ContentType="application/vnd.openxmlformats-officedocument.theme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6.xml" ContentType="application/vnd.openxmlformats-officedocument.theme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theme/theme7.xml" ContentType="application/vnd.openxmlformats-officedocument.theme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8.xml" ContentType="application/vnd.openxmlformats-officedocument.theme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9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4" r:id="rId3"/>
    <p:sldMasterId id="2147483668" r:id="rId4"/>
    <p:sldMasterId id="2147483672" r:id="rId5"/>
    <p:sldMasterId id="2147483676" r:id="rId6"/>
    <p:sldMasterId id="2147483680" r:id="rId7"/>
    <p:sldMasterId id="2147483684" r:id="rId8"/>
    <p:sldMasterId id="2147483688" r:id="rId9"/>
    <p:sldMasterId id="2147483692" r:id="rId10"/>
  </p:sldMasterIdLst>
  <p:notesMasterIdLst>
    <p:notesMasterId r:id="rId28"/>
  </p:notesMasterIdLst>
  <p:sldIdLst>
    <p:sldId id="294" r:id="rId11"/>
    <p:sldId id="296" r:id="rId12"/>
    <p:sldId id="297" r:id="rId13"/>
    <p:sldId id="353" r:id="rId14"/>
    <p:sldId id="375" r:id="rId15"/>
    <p:sldId id="318" r:id="rId16"/>
    <p:sldId id="377" r:id="rId17"/>
    <p:sldId id="378" r:id="rId18"/>
    <p:sldId id="376" r:id="rId19"/>
    <p:sldId id="319" r:id="rId20"/>
    <p:sldId id="379" r:id="rId21"/>
    <p:sldId id="381" r:id="rId22"/>
    <p:sldId id="380" r:id="rId23"/>
    <p:sldId id="382" r:id="rId24"/>
    <p:sldId id="383" r:id="rId25"/>
    <p:sldId id="371" r:id="rId26"/>
    <p:sldId id="348" r:id="rId27"/>
  </p:sldIdLst>
  <p:sldSz cx="12190413" cy="6859588"/>
  <p:notesSz cx="6858000" cy="9144000"/>
  <p:custDataLst>
    <p:tags r:id="rId2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95F95"/>
    <a:srgbClr val="4DCEB8"/>
    <a:srgbClr val="F79E5A"/>
    <a:srgbClr val="3B68A1"/>
    <a:srgbClr val="324855"/>
    <a:srgbClr val="202A36"/>
    <a:srgbClr val="03A6AF"/>
    <a:srgbClr val="0170C1"/>
    <a:srgbClr val="1983B7"/>
    <a:srgbClr val="EB51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76" autoAdjust="0"/>
    <p:restoredTop sz="96741" autoAdjust="0"/>
  </p:normalViewPr>
  <p:slideViewPr>
    <p:cSldViewPr snapToGrid="0" showGuides="1">
      <p:cViewPr varScale="1">
        <p:scale>
          <a:sx n="106" d="100"/>
          <a:sy n="106" d="100"/>
        </p:scale>
        <p:origin x="486" y="108"/>
      </p:cViewPr>
      <p:guideLst>
        <p:guide orient="horz" pos="2161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3.xml"/><Relationship Id="rId18" Type="http://schemas.openxmlformats.org/officeDocument/2006/relationships/slide" Target="slides/slide8.xml"/><Relationship Id="rId26" Type="http://schemas.openxmlformats.org/officeDocument/2006/relationships/slide" Target="slides/slide16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1.xml"/><Relationship Id="rId7" Type="http://schemas.openxmlformats.org/officeDocument/2006/relationships/slideMaster" Target="slideMasters/slideMaster7.xml"/><Relationship Id="rId12" Type="http://schemas.openxmlformats.org/officeDocument/2006/relationships/slide" Target="slides/slide2.xml"/><Relationship Id="rId17" Type="http://schemas.openxmlformats.org/officeDocument/2006/relationships/slide" Target="slides/slide7.xml"/><Relationship Id="rId25" Type="http://schemas.openxmlformats.org/officeDocument/2006/relationships/slide" Target="slides/slide15.xml"/><Relationship Id="rId33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6.xml"/><Relationship Id="rId20" Type="http://schemas.openxmlformats.org/officeDocument/2006/relationships/slide" Target="slides/slide10.xml"/><Relationship Id="rId29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slide" Target="slides/slide14.xml"/><Relationship Id="rId32" Type="http://schemas.openxmlformats.org/officeDocument/2006/relationships/theme" Target="theme/theme1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5.xml"/><Relationship Id="rId23" Type="http://schemas.openxmlformats.org/officeDocument/2006/relationships/slide" Target="slides/slide13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9.xml"/><Relationship Id="rId31" Type="http://schemas.openxmlformats.org/officeDocument/2006/relationships/viewProps" Target="viewProps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4.xml"/><Relationship Id="rId22" Type="http://schemas.openxmlformats.org/officeDocument/2006/relationships/slide" Target="slides/slide12.xml"/><Relationship Id="rId27" Type="http://schemas.openxmlformats.org/officeDocument/2006/relationships/slide" Target="slides/slide17.xml"/><Relationship Id="rId30" Type="http://schemas.openxmlformats.org/officeDocument/2006/relationships/presProps" Target="presProps.xml"/><Relationship Id="rId8" Type="http://schemas.openxmlformats.org/officeDocument/2006/relationships/slideMaster" Target="slideMasters/slideMaster8.xml"/></Relationships>
</file>

<file path=ppt/media/hdphoto1.wdp>
</file>

<file path=ppt/media/image1.jpg>
</file>

<file path=ppt/media/image2.png>
</file>

<file path=ppt/media/image3.png>
</file>

<file path=ppt/media/image4.png>
</file>

<file path=ppt/media/image5.png>
</file>

<file path=ppt/media/image6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012C8C0-A3D3-487B-AECC-CB6663EAE28D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7388" y="1143000"/>
            <a:ext cx="5483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849D3E0-124D-4DFF-AE99-4EA4CC201DB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17776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1129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04328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636359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235863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0144186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19202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797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1021187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39781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18046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50165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89538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49D3E0-124D-4DFF-AE99-4EA4CC201DB4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9346931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Relationship Id="rId4" Type="http://schemas.microsoft.com/office/2007/relationships/hdphoto" Target="../media/hdphoto1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3.xml"/><Relationship Id="rId4" Type="http://schemas.microsoft.com/office/2007/relationships/hdphoto" Target="../media/hdphoto1.wdp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4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5.xml"/><Relationship Id="rId4" Type="http://schemas.microsoft.com/office/2007/relationships/hdphoto" Target="../media/hdphoto1.wdp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6.xml"/><Relationship Id="rId4" Type="http://schemas.microsoft.com/office/2007/relationships/hdphoto" Target="../media/hdphoto1.wdp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7.xml"/><Relationship Id="rId4" Type="http://schemas.microsoft.com/office/2007/relationships/hdphoto" Target="../media/hdphoto1.wdp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8.xml"/><Relationship Id="rId4" Type="http://schemas.microsoft.com/office/2007/relationships/hdphoto" Target="../media/hdphoto1.wdp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9.xml"/></Relationships>
</file>

<file path=ppt/slideLayouts/_rels/slideLayout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9.xml"/><Relationship Id="rId4" Type="http://schemas.microsoft.com/office/2007/relationships/hdphoto" Target="../media/hdphoto1.wdp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624"/>
            <a:ext cx="9142810" cy="2388153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873"/>
            <a:ext cx="9142810" cy="165614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3691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37700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209"/>
            <a:ext cx="2628558" cy="581318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2" y="365209"/>
            <a:ext cx="7733293" cy="5813184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272352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27981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83489971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5549709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645340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70962210"/>
      </p:ext>
    </p:extLst>
  </p:cSld>
  <p:clrMapOvr>
    <a:masterClrMapping/>
  </p:clrMapOvr>
  <p:hf hd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8168417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9329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697907939"/>
      </p:ext>
    </p:extLst>
  </p:cSld>
  <p:clrMapOvr>
    <a:masterClrMapping/>
  </p:clrMapOvr>
  <p:hf hd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567866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1473814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03039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945302849"/>
      </p:ext>
    </p:extLst>
  </p:cSld>
  <p:clrMapOvr>
    <a:masterClrMapping/>
  </p:clrMapOvr>
  <p:hf hdr="0" dt="0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6299073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7292218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174124145"/>
      </p:ext>
    </p:extLst>
  </p:cSld>
  <p:clrMapOvr>
    <a:masterClrMapping/>
  </p:clrMapOvr>
  <p:hf hdr="0" dt="0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18474266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6944412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502747024"/>
      </p:ext>
    </p:extLst>
  </p:cSld>
  <p:clrMapOvr>
    <a:masterClrMapping/>
  </p:clrMapOvr>
  <p:hf hdr="0" dt="0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0151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3" y="1710135"/>
            <a:ext cx="10514231" cy="2853398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3" y="4590527"/>
            <a:ext cx="10514231" cy="1500534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26197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21294096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163827"/>
      </p:ext>
    </p:extLst>
  </p:cSld>
  <p:clrMapOvr>
    <a:masterClrMapping/>
  </p:clrMapOvr>
  <p:hf hdr="0" dt="0"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213621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hexa.p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395071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80435F3-CE51-FE47-901D-12AFFB0ECEA9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latin typeface="LiHei Pro" panose="020B0500000000000000" pitchFamily="34" charset="-122"/>
                <a:ea typeface="LiHei Pro" panose="020B0500000000000000" pitchFamily="34" charset="-122"/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xiaoer.yanj.cn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40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  <p:cxnSp>
        <p:nvCxnSpPr>
          <p:cNvPr id="7" name="直接连接符 6"/>
          <p:cNvCxnSpPr/>
          <p:nvPr userDrawn="1"/>
        </p:nvCxnSpPr>
        <p:spPr>
          <a:xfrm flipV="1">
            <a:off x="3024904" y="479935"/>
            <a:ext cx="8365514" cy="1"/>
          </a:xfrm>
          <a:prstGeom prst="line">
            <a:avLst/>
          </a:prstGeom>
          <a:ln w="19050">
            <a:solidFill>
              <a:schemeClr val="bg1">
                <a:lumMod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" name="组合 7"/>
          <p:cNvGrpSpPr/>
          <p:nvPr userDrawn="1"/>
        </p:nvGrpSpPr>
        <p:grpSpPr>
          <a:xfrm>
            <a:off x="1" y="195152"/>
            <a:ext cx="3125772" cy="569565"/>
            <a:chOff x="0" y="194743"/>
            <a:chExt cx="3126179" cy="569433"/>
          </a:xfrm>
        </p:grpSpPr>
        <p:sp>
          <p:nvSpPr>
            <p:cNvPr id="9" name="圆角矩形 8"/>
            <p:cNvSpPr/>
            <p:nvPr/>
          </p:nvSpPr>
          <p:spPr>
            <a:xfrm>
              <a:off x="173209" y="194743"/>
              <a:ext cx="2952970" cy="569433"/>
            </a:xfrm>
            <a:prstGeom prst="roundRect">
              <a:avLst>
                <a:gd name="adj" fmla="val 9976"/>
              </a:avLst>
            </a:prstGeom>
            <a:solidFill>
              <a:srgbClr val="01ACBE"/>
            </a:solidFill>
            <a:ln w="19050">
              <a:gradFill flip="none" rotWithShape="1">
                <a:gsLst>
                  <a:gs pos="88000">
                    <a:schemeClr val="bg1"/>
                  </a:gs>
                  <a:gs pos="0">
                    <a:schemeClr val="bg1">
                      <a:lumMod val="75000"/>
                    </a:schemeClr>
                  </a:gs>
                  <a:gs pos="71000">
                    <a:schemeClr val="bg1">
                      <a:lumMod val="85000"/>
                    </a:schemeClr>
                  </a:gs>
                  <a:gs pos="55000">
                    <a:schemeClr val="bg1"/>
                  </a:gs>
                  <a:gs pos="37000">
                    <a:schemeClr val="bg1">
                      <a:lumMod val="85000"/>
                    </a:schemeClr>
                  </a:gs>
                  <a:gs pos="22000">
                    <a:schemeClr val="bg1"/>
                  </a:gs>
                  <a:gs pos="100000">
                    <a:schemeClr val="bg1">
                      <a:lumMod val="75000"/>
                    </a:schemeClr>
                  </a:gs>
                </a:gsLst>
                <a:lin ang="1200000" scaled="0"/>
                <a:tileRect/>
              </a:gradFill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/>
                <a:ea typeface="宋体" panose="02010600030101010101" pitchFamily="2" charset="-122"/>
                <a:cs typeface="+mn-cs"/>
              </a:endParaRPr>
            </a:p>
          </p:txBody>
        </p:sp>
        <p:grpSp>
          <p:nvGrpSpPr>
            <p:cNvPr id="10" name="组合 9"/>
            <p:cNvGrpSpPr/>
            <p:nvPr/>
          </p:nvGrpSpPr>
          <p:grpSpPr>
            <a:xfrm>
              <a:off x="0" y="290669"/>
              <a:ext cx="424561" cy="355906"/>
              <a:chOff x="469900" y="728859"/>
              <a:chExt cx="424561" cy="355906"/>
            </a:xfrm>
          </p:grpSpPr>
          <p:sp>
            <p:nvSpPr>
              <p:cNvPr id="11" name="椭圆 10"/>
              <p:cNvSpPr/>
              <p:nvPr/>
            </p:nvSpPr>
            <p:spPr>
              <a:xfrm rot="16200000">
                <a:off x="738264" y="928568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2" name="椭圆 11"/>
              <p:cNvSpPr/>
              <p:nvPr/>
            </p:nvSpPr>
            <p:spPr>
              <a:xfrm rot="16200000">
                <a:off x="752463" y="942770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3" name="椭圆 12"/>
              <p:cNvSpPr/>
              <p:nvPr/>
            </p:nvSpPr>
            <p:spPr>
              <a:xfrm rot="16200000">
                <a:off x="738264" y="728860"/>
                <a:ext cx="156198" cy="156196"/>
              </a:xfrm>
              <a:prstGeom prst="ellipse">
                <a:avLst/>
              </a:prstGeom>
              <a:gradFill>
                <a:gsLst>
                  <a:gs pos="75000">
                    <a:schemeClr val="bg1">
                      <a:lumMod val="95000"/>
                    </a:schemeClr>
                  </a:gs>
                  <a:gs pos="55000">
                    <a:schemeClr val="bg1">
                      <a:lumMod val="65000"/>
                    </a:schemeClr>
                  </a:gs>
                  <a:gs pos="35000">
                    <a:schemeClr val="bg1">
                      <a:lumMod val="95000"/>
                    </a:schemeClr>
                  </a:gs>
                  <a:gs pos="17000">
                    <a:schemeClr val="bg1">
                      <a:lumMod val="65000"/>
                    </a:schemeClr>
                  </a:gs>
                  <a:gs pos="0">
                    <a:schemeClr val="bg1"/>
                  </a:gs>
                  <a:gs pos="100000">
                    <a:schemeClr val="bg1">
                      <a:lumMod val="65000"/>
                    </a:schemeClr>
                  </a:gs>
                </a:gsLst>
                <a:lin ang="2700000" scaled="1"/>
              </a:gradFill>
              <a:ln>
                <a:noFill/>
              </a:ln>
              <a:effectLst>
                <a:outerShdw blurRad="12700" dist="12700" dir="2700000" algn="tl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4" name="椭圆 13"/>
              <p:cNvSpPr/>
              <p:nvPr/>
            </p:nvSpPr>
            <p:spPr>
              <a:xfrm rot="16200000">
                <a:off x="752463" y="743063"/>
                <a:ext cx="127798" cy="127797"/>
              </a:xfrm>
              <a:prstGeom prst="ellipse">
                <a:avLst/>
              </a:prstGeom>
              <a:solidFill>
                <a:schemeClr val="tx1">
                  <a:lumMod val="65000"/>
                  <a:lumOff val="35000"/>
                </a:schemeClr>
              </a:solidFill>
              <a:ln>
                <a:noFill/>
              </a:ln>
              <a:effectLst>
                <a:innerShdw blurRad="12700" dist="12700" dir="13500000">
                  <a:prstClr val="black">
                    <a:alpha val="50000"/>
                  </a:prstClr>
                </a:inn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5" name="圆角矩形 14"/>
              <p:cNvSpPr/>
              <p:nvPr/>
            </p:nvSpPr>
            <p:spPr>
              <a:xfrm rot="16200000">
                <a:off x="636543" y="859458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6" name="圆角矩形 15"/>
              <p:cNvSpPr/>
              <p:nvPr/>
            </p:nvSpPr>
            <p:spPr>
              <a:xfrm rot="16200000">
                <a:off x="636543" y="809416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7" name="圆角矩形 16"/>
              <p:cNvSpPr/>
              <p:nvPr/>
            </p:nvSpPr>
            <p:spPr>
              <a:xfrm rot="16200000">
                <a:off x="636543" y="655035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4000">
                      <a:schemeClr val="bg1">
                        <a:lumMod val="75000"/>
                      </a:schemeClr>
                    </a:gs>
                    <a:gs pos="78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  <p:sp>
            <p:nvSpPr>
              <p:cNvPr id="18" name="圆角矩形 17"/>
              <p:cNvSpPr/>
              <p:nvPr/>
            </p:nvSpPr>
            <p:spPr>
              <a:xfrm rot="16200000">
                <a:off x="636543" y="604992"/>
                <a:ext cx="18656" cy="35194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74000">
                    <a:schemeClr val="bg1"/>
                  </a:gs>
                  <a:gs pos="52000">
                    <a:schemeClr val="bg1">
                      <a:lumMod val="85000"/>
                    </a:schemeClr>
                  </a:gs>
                  <a:gs pos="23000">
                    <a:schemeClr val="bg1">
                      <a:lumMod val="65000"/>
                    </a:schemeClr>
                  </a:gs>
                  <a:gs pos="0">
                    <a:schemeClr val="bg1">
                      <a:lumMod val="50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5400000" scaled="1"/>
              </a:gradFill>
              <a:ln w="12700">
                <a:gradFill flip="none" rotWithShape="1">
                  <a:gsLst>
                    <a:gs pos="0">
                      <a:schemeClr val="bg1">
                        <a:lumMod val="65000"/>
                      </a:schemeClr>
                    </a:gs>
                    <a:gs pos="43000">
                      <a:schemeClr val="bg1">
                        <a:lumMod val="75000"/>
                      </a:schemeClr>
                    </a:gs>
                    <a:gs pos="79000">
                      <a:schemeClr val="bg1"/>
                    </a:gs>
                    <a:gs pos="61000">
                      <a:schemeClr val="bg1">
                        <a:lumMod val="100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5400000" scaled="0"/>
                  <a:tileRect/>
                </a:gradFill>
              </a:ln>
              <a:effectLst>
                <a:outerShdw blurRad="25400" sx="102000" sy="102000" algn="ctr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marL="0" marR="0" lvl="0" indent="0" algn="ctr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zh-CN" altLang="en-US" sz="1800" b="0" i="0" u="none" strike="noStrike" kern="120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/>
                  <a:ea typeface="宋体" panose="02010600030101010101" pitchFamily="2" charset="-122"/>
                  <a:cs typeface="+mn-cs"/>
                </a:endParaRPr>
              </a:p>
            </p:txBody>
          </p:sp>
        </p:grpSp>
      </p:grpSp>
      <p:grpSp>
        <p:nvGrpSpPr>
          <p:cNvPr id="19" name="组合 18"/>
          <p:cNvGrpSpPr/>
          <p:nvPr userDrawn="1"/>
        </p:nvGrpSpPr>
        <p:grpSpPr>
          <a:xfrm>
            <a:off x="11352323" y="175669"/>
            <a:ext cx="838091" cy="743984"/>
            <a:chOff x="39833" y="101457"/>
            <a:chExt cx="838200" cy="743812"/>
          </a:xfrm>
        </p:grpSpPr>
        <p:grpSp>
          <p:nvGrpSpPr>
            <p:cNvPr id="20" name="组合 19"/>
            <p:cNvGrpSpPr/>
            <p:nvPr userDrawn="1"/>
          </p:nvGrpSpPr>
          <p:grpSpPr>
            <a:xfrm>
              <a:off x="130195" y="101457"/>
              <a:ext cx="647560" cy="567974"/>
              <a:chOff x="257420" y="226345"/>
              <a:chExt cx="540747" cy="474289"/>
            </a:xfrm>
          </p:grpSpPr>
          <p:pic>
            <p:nvPicPr>
              <p:cNvPr id="22" name="图片 21"/>
              <p:cNvPicPr>
                <a:picLocks noChangeAspect="1"/>
              </p:cNvPicPr>
              <p:nvPr userDrawn="1"/>
            </p:nvPicPr>
            <p:blipFill>
              <a:blip r:embed="rId2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57420" y="226345"/>
                <a:ext cx="472830" cy="472830"/>
              </a:xfrm>
              <a:prstGeom prst="rect">
                <a:avLst/>
              </a:prstGeom>
            </p:spPr>
          </p:pic>
          <p:pic>
            <p:nvPicPr>
              <p:cNvPr id="23" name="图片 22"/>
              <p:cNvPicPr>
                <a:picLocks noChangeAspect="1"/>
              </p:cNvPicPr>
              <p:nvPr userDrawn="1"/>
            </p:nvPicPr>
            <p:blipFill rotWithShape="1">
              <a:blip r:embed="rId3">
                <a:grayscl/>
                <a:extLst>
                  <a:ext uri="{BEBA8EAE-BF5A-486C-A8C5-ECC9F3942E4B}">
                    <a14:imgProps xmlns:a14="http://schemas.microsoft.com/office/drawing/2010/main">
                      <a14:imgLayer r:embed="rId4">
                        <a14:imgEffect>
                          <a14:colorTemperature colorTemp="2000"/>
                        </a14:imgEffect>
                      </a14:imgLayer>
                    </a14:imgProps>
                  </a:ext>
                </a:extLst>
              </a:blip>
              <a:srcRect b="72279"/>
              <a:stretch/>
            </p:blipFill>
            <p:spPr>
              <a:xfrm flipH="1">
                <a:off x="265701" y="654915"/>
                <a:ext cx="532466" cy="45719"/>
              </a:xfrm>
              <a:prstGeom prst="rect">
                <a:avLst/>
              </a:prstGeom>
            </p:spPr>
          </p:pic>
        </p:grpSp>
        <p:sp>
          <p:nvSpPr>
            <p:cNvPr id="21" name="文本框 20"/>
            <p:cNvSpPr txBox="1"/>
            <p:nvPr userDrawn="1"/>
          </p:nvSpPr>
          <p:spPr>
            <a:xfrm>
              <a:off x="39833" y="629875"/>
              <a:ext cx="838200" cy="2153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By </a:t>
              </a:r>
              <a:r>
                <a:rPr kumimoji="0" lang="zh-CN" altLang="en-US" sz="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>
                      <a:lumMod val="65000"/>
                      <a:lumOff val="35000"/>
                    </a:prstClr>
                  </a:solidFill>
                  <a:effectLst/>
                  <a:uLnTx/>
                  <a:uFillTx/>
                  <a:latin typeface="迷你简汉真广标" panose="02010609000101010101" pitchFamily="49" charset="-122"/>
                  <a:ea typeface="迷你简汉真广标" panose="02010609000101010101" pitchFamily="49" charset="-122"/>
                  <a:cs typeface="+mn-cs"/>
                </a:rPr>
                <a:t>杜小二</a:t>
              </a:r>
            </a:p>
          </p:txBody>
        </p:sp>
      </p:grpSp>
      <p:sp>
        <p:nvSpPr>
          <p:cNvPr id="24" name="标题占位符 1"/>
          <p:cNvSpPr>
            <a:spLocks noGrp="1"/>
          </p:cNvSpPr>
          <p:nvPr>
            <p:ph type="title"/>
          </p:nvPr>
        </p:nvSpPr>
        <p:spPr>
          <a:xfrm>
            <a:off x="416259" y="206382"/>
            <a:ext cx="3050391" cy="547102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>
            <a:lvl1pPr>
              <a:defRPr sz="1800">
                <a:solidFill>
                  <a:schemeClr val="bg1"/>
                </a:solidFill>
                <a:latin typeface="迷你简汉真广标" panose="02010609000101010101" pitchFamily="49" charset="-122"/>
                <a:ea typeface="迷你简汉真广标" panose="02010609000101010101" pitchFamily="49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552026902"/>
      </p:ext>
    </p:extLst>
  </p:cSld>
  <p:clrMapOvr>
    <a:masterClrMapping/>
  </p:clrMapOvr>
  <p:hf hdr="0" dt="0"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13"/>
          <p:cNvSpPr/>
          <p:nvPr userDrawn="1"/>
        </p:nvSpPr>
        <p:spPr>
          <a:xfrm>
            <a:off x="-8905" y="0"/>
            <a:ext cx="12202286" cy="6859588"/>
          </a:xfrm>
          <a:prstGeom prst="rect">
            <a:avLst/>
          </a:prstGeom>
          <a:gradFill flip="none" rotWithShape="1">
            <a:gsLst>
              <a:gs pos="0">
                <a:srgbClr val="77458B"/>
              </a:gs>
              <a:gs pos="100000">
                <a:srgbClr val="4F2D5D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JM" sz="1800" b="0" i="0" u="none" strike="noStrike" kern="1200" cap="none" spc="0" normalizeH="0" baseline="0" noProof="0" dirty="0">
              <a:ln>
                <a:noFill/>
              </a:ln>
              <a:solidFill>
                <a:srgbClr val="F34F57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59256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282" y="2130922"/>
            <a:ext cx="10361851" cy="147036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58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917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7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83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92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75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70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66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06E9206-D2D6-4057-92D4-39C87A03E66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626290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052E9E1-D97D-4C90-BB96-FA1ED58B786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1562813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2960" y="4407923"/>
            <a:ext cx="10361851" cy="1362390"/>
          </a:xfrm>
        </p:spPr>
        <p:txBody>
          <a:bodyPr anchor="t"/>
          <a:lstStyle>
            <a:lvl1pPr algn="l">
              <a:defRPr sz="54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2960" y="2907387"/>
            <a:ext cx="10361851" cy="1500534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585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814779EE-1E16-4CC5-A459-C716090F6017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5157008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522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6794" y="1600572"/>
            <a:ext cx="5384099" cy="4527011"/>
          </a:xfrm>
        </p:spPr>
        <p:txBody>
          <a:bodyPr/>
          <a:lstStyle>
            <a:lvl1pPr>
              <a:defRPr sz="38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A3311C9F-D64E-4824-A709-CF61DE4E0BDD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96614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6048"/>
            <a:ext cx="5180926" cy="4352346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890231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2" y="1535469"/>
            <a:ext cx="5386216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2567" y="1535469"/>
            <a:ext cx="5388332" cy="639911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700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200" b="1"/>
            </a:lvl4pPr>
            <a:lvl5pPr marL="2438339" indent="0">
              <a:buNone/>
              <a:defRPr sz="2200" b="1"/>
            </a:lvl5pPr>
            <a:lvl6pPr marL="3047924" indent="0">
              <a:buNone/>
              <a:defRPr sz="2200" b="1"/>
            </a:lvl6pPr>
            <a:lvl7pPr marL="3657509" indent="0">
              <a:buNone/>
              <a:defRPr sz="2200" b="1"/>
            </a:lvl7pPr>
            <a:lvl8pPr marL="4267093" indent="0">
              <a:buNone/>
              <a:defRPr sz="2200" b="1"/>
            </a:lvl8pPr>
            <a:lvl9pPr marL="4876678" indent="0">
              <a:buNone/>
              <a:defRPr sz="2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2567" y="2175380"/>
            <a:ext cx="5388332" cy="3952203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200"/>
            </a:lvl4pPr>
            <a:lvl5pPr>
              <a:defRPr sz="2200"/>
            </a:lvl5pPr>
            <a:lvl6pPr>
              <a:defRPr sz="2200"/>
            </a:lvl6pPr>
            <a:lvl7pPr>
              <a:defRPr sz="2200"/>
            </a:lvl7pPr>
            <a:lvl8pPr>
              <a:defRPr sz="2200"/>
            </a:lvl8pPr>
            <a:lvl9pPr>
              <a:defRPr sz="2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0A4318BD-B3C6-4D4B-B871-C29490A2E55A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4941432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14CAFC4-799C-4CDE-B92B-8C262F06CF3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0117460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圆角矩形 4"/>
          <p:cNvSpPr/>
          <p:nvPr userDrawn="1"/>
        </p:nvSpPr>
        <p:spPr>
          <a:xfrm>
            <a:off x="1139485" y="1031497"/>
            <a:ext cx="9911444" cy="42900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6" name="圆角矩形 5"/>
          <p:cNvSpPr/>
          <p:nvPr userDrawn="1"/>
        </p:nvSpPr>
        <p:spPr>
          <a:xfrm>
            <a:off x="5899289" y="6453393"/>
            <a:ext cx="391838" cy="22015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bg1">
                  <a:lumMod val="75000"/>
                </a:schemeClr>
              </a:gs>
              <a:gs pos="100000">
                <a:schemeClr val="bg1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3E729073-8FFE-4F18-B513-07581FC6638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>
          <a:xfrm>
            <a:off x="4672992" y="6397708"/>
            <a:ext cx="2844430" cy="365210"/>
          </a:xfrm>
        </p:spPr>
        <p:txBody>
          <a:bodyPr/>
          <a:lstStyle>
            <a:lvl1pPr algn="ctr">
              <a:defRPr>
                <a:latin typeface="ITC Avant Garde Std Bk" panose="020B0502020202020204" pitchFamily="34" charset="0"/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96887435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75321500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524" y="273113"/>
            <a:ext cx="4010562" cy="116232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113" y="273117"/>
            <a:ext cx="6814780" cy="5854468"/>
          </a:xfrm>
        </p:spPr>
        <p:txBody>
          <a:bodyPr/>
          <a:lstStyle>
            <a:lvl1pPr>
              <a:defRPr sz="4300"/>
            </a:lvl1pPr>
            <a:lvl2pPr>
              <a:defRPr sz="38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524" y="1435437"/>
            <a:ext cx="4010562" cy="46921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43C7FCF6-76BD-4495-B08F-4C059D2BA31F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293340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406" y="612918"/>
            <a:ext cx="7314248" cy="4115753"/>
          </a:xfrm>
        </p:spPr>
        <p:txBody>
          <a:bodyPr/>
          <a:lstStyle>
            <a:lvl1pPr marL="0" indent="0">
              <a:buNone/>
              <a:defRPr sz="4300"/>
            </a:lvl1pPr>
            <a:lvl2pPr marL="609585" indent="0">
              <a:buNone/>
              <a:defRPr sz="3800"/>
            </a:lvl2pPr>
            <a:lvl3pPr marL="1219170" indent="0">
              <a:buNone/>
              <a:defRPr sz="3200"/>
            </a:lvl3pPr>
            <a:lvl4pPr marL="1828754" indent="0">
              <a:buNone/>
              <a:defRPr sz="2700"/>
            </a:lvl4pPr>
            <a:lvl5pPr marL="2438339" indent="0">
              <a:buNone/>
              <a:defRPr sz="2700"/>
            </a:lvl5pPr>
            <a:lvl6pPr marL="3047924" indent="0">
              <a:buNone/>
              <a:defRPr sz="2700"/>
            </a:lvl6pPr>
            <a:lvl7pPr marL="3657509" indent="0">
              <a:buNone/>
              <a:defRPr sz="2700"/>
            </a:lvl7pPr>
            <a:lvl8pPr marL="4267093" indent="0">
              <a:buNone/>
              <a:defRPr sz="2700"/>
            </a:lvl8pPr>
            <a:lvl9pPr marL="4876678" indent="0">
              <a:buNone/>
              <a:defRPr sz="27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900"/>
            </a:lvl1pPr>
            <a:lvl2pPr marL="609585" indent="0">
              <a:buNone/>
              <a:defRPr sz="1600"/>
            </a:lvl2pPr>
            <a:lvl3pPr marL="1219170" indent="0">
              <a:buNone/>
              <a:defRPr sz="1400"/>
            </a:lvl3pPr>
            <a:lvl4pPr marL="1828754" indent="0">
              <a:buNone/>
              <a:defRPr sz="1200"/>
            </a:lvl4pPr>
            <a:lvl5pPr marL="2438339" indent="0">
              <a:buNone/>
              <a:defRPr sz="1200"/>
            </a:lvl5pPr>
            <a:lvl6pPr marL="3047924" indent="0">
              <a:buNone/>
              <a:defRPr sz="1200"/>
            </a:lvl6pPr>
            <a:lvl7pPr marL="3657509" indent="0">
              <a:buNone/>
              <a:defRPr sz="1200"/>
            </a:lvl7pPr>
            <a:lvl8pPr marL="4267093" indent="0">
              <a:buNone/>
              <a:defRPr sz="1200"/>
            </a:lvl8pPr>
            <a:lvl9pPr marL="4876678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E257577C-F53D-4BB9-9408-EB84DEB3CD80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7326704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77D58058-BD14-4845-947D-4A9B79A00D09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38530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8050" y="274704"/>
            <a:ext cx="2742843" cy="58528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522" y="274704"/>
            <a:ext cx="8025355" cy="58528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18ECB469-C949-4E3F-B0CB-0C15DA7B7F92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467118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711259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80" y="365211"/>
            <a:ext cx="10514231" cy="132587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553"/>
            <a:ext cx="5157116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656"/>
            <a:ext cx="5157116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8" y="1681553"/>
            <a:ext cx="5182513" cy="82410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8" y="2505656"/>
            <a:ext cx="5182513" cy="3685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59191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7504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98581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84354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307"/>
            <a:ext cx="3931725" cy="1600571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4" y="987654"/>
            <a:ext cx="6171397" cy="4874754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877"/>
            <a:ext cx="3931725" cy="3812471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65051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48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12" Type="http://schemas.openxmlformats.org/officeDocument/2006/relationships/slideLayout" Target="../slideLayouts/slideLayout47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46.xml"/><Relationship Id="rId5" Type="http://schemas.openxmlformats.org/officeDocument/2006/relationships/slideLayout" Target="../slideLayouts/slideLayout40.xml"/><Relationship Id="rId15" Type="http://schemas.openxmlformats.org/officeDocument/2006/relationships/image" Target="../media/image1.jpg"/><Relationship Id="rId10" Type="http://schemas.openxmlformats.org/officeDocument/2006/relationships/slideLayout" Target="../slideLayouts/slideLayout45.xml"/><Relationship Id="rId4" Type="http://schemas.openxmlformats.org/officeDocument/2006/relationships/slideLayout" Target="../slideLayouts/slideLayout39.xml"/><Relationship Id="rId9" Type="http://schemas.openxmlformats.org/officeDocument/2006/relationships/slideLayout" Target="../slideLayouts/slideLayout44.xml"/><Relationship Id="rId14" Type="http://schemas.openxmlformats.org/officeDocument/2006/relationships/theme" Target="../theme/theme10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7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2.xml"/><Relationship Id="rId1" Type="http://schemas.openxmlformats.org/officeDocument/2006/relationships/slideLayout" Target="../slideLayouts/slideLayout21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5.xml"/><Relationship Id="rId1" Type="http://schemas.openxmlformats.org/officeDocument/2006/relationships/slideLayout" Target="../slideLayouts/slideLayout24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9.xml"/><Relationship Id="rId2" Type="http://schemas.openxmlformats.org/officeDocument/2006/relationships/slideLayout" Target="../slideLayouts/slideLayout28.xml"/><Relationship Id="rId1" Type="http://schemas.openxmlformats.org/officeDocument/2006/relationships/slideLayout" Target="../slideLayouts/slideLayout27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2.xml"/><Relationship Id="rId2" Type="http://schemas.openxmlformats.org/officeDocument/2006/relationships/slideLayout" Target="../slideLayouts/slideLayout31.xml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5.xml"/><Relationship Id="rId2" Type="http://schemas.openxmlformats.org/officeDocument/2006/relationships/slideLayout" Target="../slideLayouts/slideLayout34.xml"/><Relationship Id="rId1" Type="http://schemas.openxmlformats.org/officeDocument/2006/relationships/slideLayout" Target="../slideLayouts/slideLayout33.xml"/><Relationship Id="rId6" Type="http://schemas.openxmlformats.org/officeDocument/2006/relationships/image" Target="../media/image2.png"/><Relationship Id="rId5" Type="http://schemas.openxmlformats.org/officeDocument/2006/relationships/image" Target="../media/image1.jpg"/><Relationship Id="rId4" Type="http://schemas.openxmlformats.org/officeDocument/2006/relationships/theme" Target="../theme/theme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2" y="365211"/>
            <a:ext cx="10514231" cy="1325870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2" y="1826048"/>
            <a:ext cx="10514231" cy="4352346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2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4388EF-52D1-4258-9BE5-BCD010C7D4DE}" type="datetimeFigureOut">
              <a:rPr lang="zh-CN" altLang="en-US" smtClean="0"/>
              <a:t>2023/3/25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7823"/>
            <a:ext cx="4114264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80" y="6357823"/>
            <a:ext cx="2742843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3EE65E-57D2-4566-898C-4F2076833F8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4026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27470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2"/>
            <a:ext cx="10971372" cy="4527011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521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9196EC2F-0988-4314-AD4B-24FF16D7B45E}" type="datetime1">
              <a:rPr lang="en-US" altLang="zh-CN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3/25/2023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5782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6463" y="6357825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601EE9E8-4134-49B0-9AA7-3089E6521627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9065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3" r:id="rId1"/>
    <p:sldLayoutId id="2147483694" r:id="rId2"/>
    <p:sldLayoutId id="2147483695" r:id="rId3"/>
    <p:sldLayoutId id="2147483696" r:id="rId4"/>
    <p:sldLayoutId id="2147483697" r:id="rId5"/>
    <p:sldLayoutId id="2147483698" r:id="rId6"/>
    <p:sldLayoutId id="2147483699" r:id="rId7"/>
    <p:sldLayoutId id="2147483700" r:id="rId8"/>
    <p:sldLayoutId id="2147483701" r:id="rId9"/>
    <p:sldLayoutId id="2147483702" r:id="rId10"/>
    <p:sldLayoutId id="2147483703" r:id="rId11"/>
    <p:sldLayoutId id="2147483704" r:id="rId12"/>
    <p:sldLayoutId id="2147483705" r:id="rId13"/>
  </p:sldLayoutIdLst>
  <p:hf hdr="0" ftr="0" dt="0"/>
  <p:txStyles>
    <p:titleStyle>
      <a:lvl1pPr algn="ctr" defTabSz="121917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38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703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76087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47815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67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94139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92098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7" r:id="rId1"/>
    <p:sldLayoutId id="2147483678" r:id="rId2"/>
    <p:sldLayoutId id="2147483679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83938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48486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hexa.png"/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" y="0"/>
            <a:ext cx="12190413" cy="685958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521" y="355683"/>
            <a:ext cx="10971372" cy="1143265"/>
          </a:xfrm>
          <a:prstGeom prst="rect">
            <a:avLst/>
          </a:prstGeom>
        </p:spPr>
        <p:txBody>
          <a:bodyPr vert="horz" lIns="91436" tIns="45718" rIns="91436" bIns="45718" rtlCol="0" anchor="ctr">
            <a:normAutofit/>
          </a:bodyPr>
          <a:lstStyle/>
          <a:p>
            <a:r>
              <a:rPr lang="en-US" dirty="0"/>
              <a:t>Click to edit Master title style</a:t>
            </a:r>
            <a:endParaRPr lang="en-JM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521" y="1600573"/>
            <a:ext cx="10971372" cy="4166564"/>
          </a:xfrm>
          <a:prstGeom prst="rect">
            <a:avLst/>
          </a:prstGeom>
        </p:spPr>
        <p:txBody>
          <a:bodyPr vert="horz" lIns="91436" tIns="45718" rIns="91436" bIns="45718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  <a:endParaRPr lang="en-JM" dirty="0"/>
          </a:p>
        </p:txBody>
      </p:sp>
      <p:sp>
        <p:nvSpPr>
          <p:cNvPr id="11" name="Freeform 5"/>
          <p:cNvSpPr>
            <a:spLocks/>
          </p:cNvSpPr>
          <p:nvPr userDrawn="1"/>
        </p:nvSpPr>
        <p:spPr bwMode="auto">
          <a:xfrm rot="5400000">
            <a:off x="11245248" y="6045087"/>
            <a:ext cx="541705" cy="479936"/>
          </a:xfrm>
          <a:custGeom>
            <a:avLst/>
            <a:gdLst>
              <a:gd name="T0" fmla="*/ 407 w 1375"/>
              <a:gd name="T1" fmla="*/ 1218 h 1218"/>
              <a:gd name="T2" fmla="*/ 299 w 1375"/>
              <a:gd name="T3" fmla="*/ 1156 h 1218"/>
              <a:gd name="T4" fmla="*/ 19 w 1375"/>
              <a:gd name="T5" fmla="*/ 671 h 1218"/>
              <a:gd name="T6" fmla="*/ 19 w 1375"/>
              <a:gd name="T7" fmla="*/ 547 h 1218"/>
              <a:gd name="T8" fmla="*/ 299 w 1375"/>
              <a:gd name="T9" fmla="*/ 62 h 1218"/>
              <a:gd name="T10" fmla="*/ 407 w 1375"/>
              <a:gd name="T11" fmla="*/ 0 h 1218"/>
              <a:gd name="T12" fmla="*/ 967 w 1375"/>
              <a:gd name="T13" fmla="*/ 0 h 1218"/>
              <a:gd name="T14" fmla="*/ 1075 w 1375"/>
              <a:gd name="T15" fmla="*/ 62 h 1218"/>
              <a:gd name="T16" fmla="*/ 1355 w 1375"/>
              <a:gd name="T17" fmla="*/ 547 h 1218"/>
              <a:gd name="T18" fmla="*/ 1355 w 1375"/>
              <a:gd name="T19" fmla="*/ 671 h 1218"/>
              <a:gd name="T20" fmla="*/ 1075 w 1375"/>
              <a:gd name="T21" fmla="*/ 1156 h 1218"/>
              <a:gd name="T22" fmla="*/ 967 w 1375"/>
              <a:gd name="T23" fmla="*/ 1218 h 1218"/>
              <a:gd name="T24" fmla="*/ 407 w 1375"/>
              <a:gd name="T25" fmla="*/ 1218 h 12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75" h="1218">
                <a:moveTo>
                  <a:pt x="407" y="1218"/>
                </a:moveTo>
                <a:cubicBezTo>
                  <a:pt x="368" y="1218"/>
                  <a:pt x="319" y="1190"/>
                  <a:pt x="299" y="1156"/>
                </a:cubicBezTo>
                <a:cubicBezTo>
                  <a:pt x="19" y="671"/>
                  <a:pt x="19" y="671"/>
                  <a:pt x="19" y="671"/>
                </a:cubicBezTo>
                <a:cubicBezTo>
                  <a:pt x="0" y="637"/>
                  <a:pt x="0" y="581"/>
                  <a:pt x="19" y="547"/>
                </a:cubicBezTo>
                <a:cubicBezTo>
                  <a:pt x="299" y="62"/>
                  <a:pt x="299" y="62"/>
                  <a:pt x="299" y="62"/>
                </a:cubicBezTo>
                <a:cubicBezTo>
                  <a:pt x="319" y="28"/>
                  <a:pt x="368" y="0"/>
                  <a:pt x="407" y="0"/>
                </a:cubicBezTo>
                <a:cubicBezTo>
                  <a:pt x="967" y="0"/>
                  <a:pt x="967" y="0"/>
                  <a:pt x="967" y="0"/>
                </a:cubicBezTo>
                <a:cubicBezTo>
                  <a:pt x="1007" y="0"/>
                  <a:pt x="1055" y="28"/>
                  <a:pt x="1075" y="62"/>
                </a:cubicBezTo>
                <a:cubicBezTo>
                  <a:pt x="1355" y="547"/>
                  <a:pt x="1355" y="547"/>
                  <a:pt x="1355" y="547"/>
                </a:cubicBezTo>
                <a:cubicBezTo>
                  <a:pt x="1375" y="581"/>
                  <a:pt x="1375" y="637"/>
                  <a:pt x="1355" y="671"/>
                </a:cubicBezTo>
                <a:cubicBezTo>
                  <a:pt x="1075" y="1156"/>
                  <a:pt x="1075" y="1156"/>
                  <a:pt x="1075" y="1156"/>
                </a:cubicBezTo>
                <a:cubicBezTo>
                  <a:pt x="1055" y="1190"/>
                  <a:pt x="1007" y="1218"/>
                  <a:pt x="967" y="1218"/>
                </a:cubicBezTo>
                <a:lnTo>
                  <a:pt x="407" y="1218"/>
                </a:lnTo>
                <a:close/>
              </a:path>
            </a:pathLst>
          </a:custGeom>
          <a:gradFill flip="none" rotWithShape="1">
            <a:gsLst>
              <a:gs pos="100000">
                <a:schemeClr val="bg1">
                  <a:lumMod val="97000"/>
                </a:schemeClr>
              </a:gs>
              <a:gs pos="2000">
                <a:schemeClr val="bg1">
                  <a:lumMod val="83000"/>
                </a:schemeClr>
              </a:gs>
            </a:gsLst>
            <a:lin ang="18900000" scaled="0"/>
            <a:tileRect/>
          </a:gradFill>
          <a:ln w="12700">
            <a:gradFill flip="none" rotWithShape="1">
              <a:gsLst>
                <a:gs pos="0">
                  <a:schemeClr val="bg1"/>
                </a:gs>
                <a:gs pos="100000">
                  <a:schemeClr val="bg1">
                    <a:lumMod val="80000"/>
                  </a:schemeClr>
                </a:gs>
              </a:gsLst>
              <a:lin ang="18900000" scaled="0"/>
              <a:tileRect/>
            </a:gradFill>
          </a:ln>
          <a:effectLst>
            <a:outerShdw blurRad="165100" dist="76200" dir="2700000" algn="tl" rotWithShape="0">
              <a:prstClr val="black">
                <a:alpha val="30000"/>
              </a:prstClr>
            </a:outerShdw>
          </a:effectLst>
        </p:spPr>
        <p:txBody>
          <a:bodyPr vert="horz" wrap="square" lIns="91436" tIns="45718" rIns="91436" bIns="45718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/>
              <a:ea typeface="宋体" panose="02010600030101010101" pitchFamily="2" charset="-122"/>
              <a:cs typeface="+mn-cs"/>
            </a:endParaRP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39636" y="177842"/>
            <a:ext cx="2844430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A6620504-D840-6A40-90BC-6F3747762FA2}" type="datetime1">
              <a:rPr lang="en-JM" smtClean="0">
                <a:solidFill>
                  <a:prstClr val="black">
                    <a:tint val="75000"/>
                  </a:prstClr>
                </a:solidFill>
              </a:rPr>
              <a:pPr>
                <a:defRPr/>
              </a:pPr>
              <a:t>25/3/2023</a:t>
            </a:fld>
            <a:endParaRPr lang="en-JM" dirty="0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059" y="6334005"/>
            <a:ext cx="3860297" cy="365210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>
                <a:solidFill>
                  <a:schemeClr val="bg1">
                    <a:lumMod val="65000"/>
                  </a:schemeClr>
                </a:solidFill>
              </a:defRPr>
            </a:lvl1pPr>
          </a:lstStyle>
          <a:p>
            <a:pPr>
              <a:defRPr/>
            </a:pPr>
            <a:r>
              <a:rPr lang="en-JM">
                <a:solidFill>
                  <a:prstClr val="white">
                    <a:lumMod val="65000"/>
                  </a:prstClr>
                </a:solidFill>
              </a:rPr>
              <a:t>WWW.DESIGNERSPARADISE.COM</a:t>
            </a:r>
            <a:endParaRPr lang="en-JM" dirty="0">
              <a:solidFill>
                <a:prstClr val="white">
                  <a:lumMod val="65000"/>
                </a:prstClr>
              </a:solidFill>
            </a:endParaRPr>
          </a:p>
        </p:txBody>
      </p:sp>
      <p:cxnSp>
        <p:nvCxnSpPr>
          <p:cNvPr id="9" name="Straight Connector 8"/>
          <p:cNvCxnSpPr/>
          <p:nvPr userDrawn="1"/>
        </p:nvCxnSpPr>
        <p:spPr>
          <a:xfrm>
            <a:off x="812694" y="6275254"/>
            <a:ext cx="10463438" cy="19604"/>
          </a:xfrm>
          <a:prstGeom prst="line">
            <a:avLst/>
          </a:prstGeom>
          <a:ln w="9525" cmpd="sng">
            <a:solidFill>
              <a:schemeClr val="bg1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81415" y="6145720"/>
            <a:ext cx="479938" cy="304871"/>
          </a:xfrm>
          <a:prstGeom prst="rect">
            <a:avLst/>
          </a:prstGeom>
        </p:spPr>
        <p:txBody>
          <a:bodyPr vert="horz" lIns="91436" tIns="45718" rIns="91436" bIns="45718" rtlCol="0" anchor="ctr"/>
          <a:lstStyle>
            <a:lvl1pPr algn="ctr">
              <a:defRPr sz="1600" b="0">
                <a:solidFill>
                  <a:schemeClr val="tx1">
                    <a:lumMod val="50000"/>
                    <a:lumOff val="50000"/>
                  </a:schemeClr>
                </a:solidFill>
                <a:latin typeface="Impact" panose="020B0806030902050204" pitchFamily="34" charset="0"/>
                <a:ea typeface="Impact" panose="020B0806030902050204" pitchFamily="34" charset="0"/>
                <a:cs typeface="Impact" panose="020B0806030902050204" pitchFamily="34" charset="0"/>
              </a:defRPr>
            </a:lvl1pPr>
          </a:lstStyle>
          <a:p>
            <a:pPr>
              <a:defRPr/>
            </a:pPr>
            <a:fld id="{857B18ED-D931-45F4-8873-1BEDAB4DC03E}" type="slidenum">
              <a:rPr lang="en-JM" smtClean="0">
                <a:solidFill>
                  <a:prstClr val="black">
                    <a:lumMod val="50000"/>
                    <a:lumOff val="50000"/>
                  </a:prstClr>
                </a:solidFill>
              </a:rPr>
              <a:pPr>
                <a:defRPr/>
              </a:pPr>
              <a:t>‹#›</a:t>
            </a:fld>
            <a:endParaRPr lang="en-JM" dirty="0">
              <a:solidFill>
                <a:prstClr val="black">
                  <a:lumMod val="50000"/>
                  <a:lumOff val="50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471426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9" r:id="rId1"/>
    <p:sldLayoutId id="2147483690" r:id="rId2"/>
    <p:sldLayoutId id="2147483691" r:id="rId3"/>
  </p:sldLayoutIdLst>
  <p:hf hdr="0" ftr="0" dt="0"/>
  <p:txStyles>
    <p:titleStyle>
      <a:lvl1pPr algn="l" defTabSz="1219170" rtl="0" eaLnBrk="1" latinLnBrk="0" hangingPunct="1">
        <a:spcBef>
          <a:spcPct val="0"/>
        </a:spcBef>
        <a:buNone/>
        <a:defRPr sz="4600" kern="1200">
          <a:solidFill>
            <a:srgbClr val="17375E"/>
          </a:solidFill>
          <a:latin typeface="Signika"/>
          <a:ea typeface="Open Sans Extrabold" pitchFamily="34" charset="0"/>
          <a:cs typeface="Signika"/>
        </a:defRPr>
      </a:lvl1pPr>
    </p:titleStyle>
    <p:bodyStyle>
      <a:lvl1pPr marL="457189" indent="-457189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rgbClr val="17375E"/>
          </a:solidFill>
          <a:latin typeface="+mn-lt"/>
          <a:ea typeface="+mn-ea"/>
          <a:cs typeface="+mn-cs"/>
        </a:defRPr>
      </a:lvl1pPr>
      <a:lvl2pPr marL="990575" indent="-380990" algn="l" defTabSz="1219170" rtl="0" eaLnBrk="1" latinLnBrk="0" hangingPunct="1">
        <a:spcBef>
          <a:spcPct val="20000"/>
        </a:spcBef>
        <a:buFont typeface="Arial" pitchFamily="34" charset="0"/>
        <a:buChar char="–"/>
        <a:defRPr sz="2400" kern="1200">
          <a:solidFill>
            <a:srgbClr val="17375E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200" kern="1200">
          <a:solidFill>
            <a:srgbClr val="17375E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spcBef>
          <a:spcPct val="20000"/>
        </a:spcBef>
        <a:buFont typeface="Arial" pitchFamily="34" charset="0"/>
        <a:buChar char="–"/>
        <a:defRPr sz="1900" kern="1200">
          <a:solidFill>
            <a:srgbClr val="17375E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spcBef>
          <a:spcPct val="20000"/>
        </a:spcBef>
        <a:buFont typeface="Arial" pitchFamily="34" charset="0"/>
        <a:buChar char="»"/>
        <a:defRPr sz="1900" kern="1200">
          <a:solidFill>
            <a:srgbClr val="17375E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3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6"/>
          <p:cNvSpPr>
            <a:spLocks noChangeArrowheads="1"/>
          </p:cNvSpPr>
          <p:nvPr/>
        </p:nvSpPr>
        <p:spPr bwMode="auto">
          <a:xfrm>
            <a:off x="-9524" y="-1882"/>
            <a:ext cx="3256885" cy="3174052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2" name="矩形 7"/>
          <p:cNvSpPr>
            <a:spLocks noChangeArrowheads="1"/>
          </p:cNvSpPr>
          <p:nvPr/>
        </p:nvSpPr>
        <p:spPr bwMode="auto">
          <a:xfrm>
            <a:off x="2939778" y="1"/>
            <a:ext cx="4520238" cy="3174052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3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3192467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4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3192467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9524" y="3162391"/>
            <a:ext cx="12215601" cy="2672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8" name="欧美快节奏Chairlift - Bruises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51533" y="-891891"/>
            <a:ext cx="609627" cy="609882"/>
          </a:xfrm>
          <a:prstGeom prst="rect">
            <a:avLst/>
          </a:prstGeom>
        </p:spPr>
      </p:pic>
      <p:grpSp>
        <p:nvGrpSpPr>
          <p:cNvPr id="3" name="组合 2"/>
          <p:cNvGrpSpPr/>
          <p:nvPr/>
        </p:nvGrpSpPr>
        <p:grpSpPr>
          <a:xfrm>
            <a:off x="2378941" y="2199166"/>
            <a:ext cx="1801872" cy="2033042"/>
            <a:chOff x="2378941" y="2054386"/>
            <a:chExt cx="1801872" cy="2033042"/>
          </a:xfrm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 rot="5400000">
              <a:off x="2263356" y="2169971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 rot="5400000">
              <a:off x="2539095" y="2414356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" name="文本框 94"/>
          <p:cNvSpPr txBox="1"/>
          <p:nvPr/>
        </p:nvSpPr>
        <p:spPr>
          <a:xfrm>
            <a:off x="2456698" y="2586401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51294" y="2138250"/>
            <a:ext cx="1801872" cy="2033042"/>
            <a:chOff x="4251294" y="1993470"/>
            <a:chExt cx="1801872" cy="2033042"/>
          </a:xfrm>
        </p:grpSpPr>
        <p:sp>
          <p:nvSpPr>
            <p:cNvPr id="40" name="Freeform 5"/>
            <p:cNvSpPr>
              <a:spLocks/>
            </p:cNvSpPr>
            <p:nvPr/>
          </p:nvSpPr>
          <p:spPr bwMode="auto">
            <a:xfrm rot="5400000">
              <a:off x="4135709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5"/>
            <p:cNvSpPr>
              <a:spLocks/>
            </p:cNvSpPr>
            <p:nvPr/>
          </p:nvSpPr>
          <p:spPr bwMode="auto">
            <a:xfrm rot="5400000">
              <a:off x="4411447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79E5A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94"/>
          <p:cNvSpPr txBox="1"/>
          <p:nvPr/>
        </p:nvSpPr>
        <p:spPr>
          <a:xfrm>
            <a:off x="4329051" y="2555965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138161" y="2138250"/>
            <a:ext cx="1801872" cy="2033042"/>
            <a:chOff x="6138161" y="1993470"/>
            <a:chExt cx="1801872" cy="2033042"/>
          </a:xfrm>
        </p:grpSpPr>
        <p:sp>
          <p:nvSpPr>
            <p:cNvPr id="44" name="Freeform 5"/>
            <p:cNvSpPr>
              <a:spLocks/>
            </p:cNvSpPr>
            <p:nvPr/>
          </p:nvSpPr>
          <p:spPr bwMode="auto">
            <a:xfrm rot="5400000">
              <a:off x="6022576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 rot="5400000">
              <a:off x="6298314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4DCEB8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6" name="文本框 94"/>
          <p:cNvSpPr txBox="1"/>
          <p:nvPr/>
        </p:nvSpPr>
        <p:spPr>
          <a:xfrm>
            <a:off x="6246398" y="2540725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039542" y="2138250"/>
            <a:ext cx="1801872" cy="2033042"/>
            <a:chOff x="8039542" y="1993470"/>
            <a:chExt cx="1801872" cy="2033042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 rot="5400000">
              <a:off x="7923957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5"/>
            <p:cNvSpPr>
              <a:spLocks/>
            </p:cNvSpPr>
            <p:nvPr/>
          </p:nvSpPr>
          <p:spPr bwMode="auto">
            <a:xfrm rot="5400000">
              <a:off x="8199695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B95F95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文本框 94"/>
          <p:cNvSpPr txBox="1"/>
          <p:nvPr/>
        </p:nvSpPr>
        <p:spPr>
          <a:xfrm>
            <a:off x="8147779" y="2540725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589525" y="4503242"/>
            <a:ext cx="7098392" cy="1589502"/>
          </a:xfrm>
          <a:prstGeom prst="roundRect">
            <a:avLst/>
          </a:prstGeom>
          <a:gradFill>
            <a:gsLst>
              <a:gs pos="49000">
                <a:schemeClr val="bg1"/>
              </a:gs>
              <a:gs pos="52000">
                <a:schemeClr val="bg1">
                  <a:lumMod val="95000"/>
                </a:schemeClr>
              </a:gs>
            </a:gsLst>
            <a:lin ang="5400000" scaled="0"/>
          </a:gradFill>
          <a:ln>
            <a:noFill/>
          </a:ln>
          <a:effectLst>
            <a:outerShdw blurRad="228600" dist="38100" dir="2700000" algn="l" rotWithShape="0">
              <a:prstClr val="black">
                <a:alpha val="62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1270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42"/>
          <p:cNvSpPr txBox="1"/>
          <p:nvPr/>
        </p:nvSpPr>
        <p:spPr>
          <a:xfrm>
            <a:off x="2960329" y="4605744"/>
            <a:ext cx="6365226" cy="1015644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zh-HK" altLang="en-US" sz="6000" b="1" dirty="0">
                <a:solidFill>
                  <a:srgbClr val="3B68A1"/>
                </a:solidFill>
                <a:latin typeface="微软雅黑" pitchFamily="34" charset="-122"/>
                <a:ea typeface="微软雅黑" pitchFamily="34" charset="-122"/>
              </a:rPr>
              <a:t>遊戲製作匯報</a:t>
            </a:r>
            <a:endParaRPr lang="zh-CN" altLang="zh-CN" sz="6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原创设计师QQ5858324           _16"/>
          <p:cNvSpPr txBox="1">
            <a:spLocks noChangeArrowheads="1"/>
          </p:cNvSpPr>
          <p:nvPr/>
        </p:nvSpPr>
        <p:spPr bwMode="auto">
          <a:xfrm>
            <a:off x="3915167" y="5637517"/>
            <a:ext cx="4427760" cy="232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endParaRPr lang="zh-CN" altLang="zh-CN" sz="1800" b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" name="TextBox 42"/>
          <p:cNvSpPr txBox="1"/>
          <p:nvPr/>
        </p:nvSpPr>
        <p:spPr>
          <a:xfrm>
            <a:off x="3013060" y="609300"/>
            <a:ext cx="6365226" cy="1107977"/>
          </a:xfrm>
          <a:prstGeom prst="rect">
            <a:avLst/>
          </a:prstGeom>
          <a:noFill/>
          <a:effectLst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endParaRPr lang="zh-CN" altLang="zh-CN" sz="6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283060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100"/>
                            </p:stCondLst>
                            <p:childTnLst>
                              <p:par>
                                <p:cTn id="2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0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850"/>
                            </p:stCondLst>
                            <p:childTnLst>
                              <p:par>
                                <p:cTn id="3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50"/>
                            </p:stCondLst>
                            <p:childTnLst>
                              <p:par>
                                <p:cTn id="5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485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5350"/>
                            </p:stCondLst>
                            <p:childTnLst>
                              <p:par>
                                <p:cTn id="7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80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1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6100"/>
                            </p:stCondLst>
                            <p:childTnLst>
                              <p:par>
                                <p:cTn id="85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6600"/>
                            </p:stCondLst>
                            <p:childTnLst>
                              <p:par>
                                <p:cTn id="8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91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2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95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2" grpId="0" animBg="1"/>
      <p:bldP spid="25" grpId="0"/>
      <p:bldP spid="42" grpId="0"/>
      <p:bldP spid="46" grpId="0"/>
      <p:bldP spid="50" grpId="0"/>
      <p:bldP spid="29" grpId="0" animBg="1"/>
      <p:bldP spid="30" grpId="0"/>
      <p:bldP spid="31" grpId="0"/>
      <p:bldP spid="2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6"/>
          <p:cNvSpPr>
            <a:spLocks noChangeArrowheads="1"/>
          </p:cNvSpPr>
          <p:nvPr/>
        </p:nvSpPr>
        <p:spPr bwMode="auto">
          <a:xfrm>
            <a:off x="-9524" y="-1883"/>
            <a:ext cx="3256885" cy="6859587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2939778" y="0"/>
            <a:ext cx="4520238" cy="6859587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6899384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3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6899384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842213"/>
            <a:ext cx="12203860" cy="27880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296877" y="2766125"/>
            <a:ext cx="456340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>
                <a:solidFill>
                  <a:srgbClr val="3B68A1"/>
                </a:solidFill>
                <a:latin typeface="微软雅黑" pitchFamily="34" charset="-122"/>
                <a:ea typeface="微软雅黑" pitchFamily="34" charset="-122"/>
              </a:rPr>
              <a:t>開發過程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2661106" y="2014355"/>
            <a:ext cx="2157526" cy="2434324"/>
            <a:chOff x="1632857" y="1363189"/>
            <a:chExt cx="1684422" cy="1900524"/>
          </a:xfrm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文本框 94"/>
            <p:cNvSpPr txBox="1"/>
            <p:nvPr/>
          </p:nvSpPr>
          <p:spPr>
            <a:xfrm>
              <a:off x="1705546" y="1721159"/>
              <a:ext cx="1539044" cy="111132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8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lang="zh-CN" altLang="en-US" sz="8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173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開發過程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" name="组合 28"/>
          <p:cNvGrpSpPr>
            <a:grpSpLocks/>
          </p:cNvGrpSpPr>
          <p:nvPr/>
        </p:nvGrpSpPr>
        <p:grpSpPr bwMode="auto">
          <a:xfrm>
            <a:off x="1501333" y="2923633"/>
            <a:ext cx="9172928" cy="1227526"/>
            <a:chOff x="0" y="0"/>
            <a:chExt cx="6032665" cy="1152128"/>
          </a:xfrm>
        </p:grpSpPr>
        <p:sp>
          <p:nvSpPr>
            <p:cNvPr id="13" name="直接连接符 18"/>
            <p:cNvSpPr>
              <a:spLocks noChangeShapeType="1"/>
            </p:cNvSpPr>
            <p:nvPr/>
          </p:nvSpPr>
          <p:spPr bwMode="auto">
            <a:xfrm>
              <a:off x="0" y="504056"/>
              <a:ext cx="6032665" cy="1"/>
            </a:xfrm>
            <a:prstGeom prst="line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cxnSp>
          <p:nvCxnSpPr>
            <p:cNvPr id="14" name="直接箭头连接符 20"/>
            <p:cNvCxnSpPr>
              <a:cxnSpLocks noChangeShapeType="1"/>
            </p:cNvCxnSpPr>
            <p:nvPr/>
          </p:nvCxnSpPr>
          <p:spPr bwMode="auto">
            <a:xfrm>
              <a:off x="0" y="504056"/>
              <a:ext cx="1" cy="648072"/>
            </a:xfrm>
            <a:prstGeom prst="straightConnector1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5" name="直接箭头连接符 23"/>
            <p:cNvCxnSpPr>
              <a:cxnSpLocks noChangeShapeType="1"/>
            </p:cNvCxnSpPr>
            <p:nvPr/>
          </p:nvCxnSpPr>
          <p:spPr bwMode="auto">
            <a:xfrm>
              <a:off x="2031485" y="504056"/>
              <a:ext cx="1" cy="648072"/>
            </a:xfrm>
            <a:prstGeom prst="straightConnector1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6" name="直接箭头连接符 24"/>
            <p:cNvCxnSpPr>
              <a:cxnSpLocks noChangeShapeType="1"/>
            </p:cNvCxnSpPr>
            <p:nvPr/>
          </p:nvCxnSpPr>
          <p:spPr bwMode="auto">
            <a:xfrm>
              <a:off x="4144450" y="504056"/>
              <a:ext cx="1" cy="648072"/>
            </a:xfrm>
            <a:prstGeom prst="straightConnector1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cxnSp>
          <p:nvCxnSpPr>
            <p:cNvPr id="17" name="直接箭头连接符 25"/>
            <p:cNvCxnSpPr>
              <a:cxnSpLocks noChangeShapeType="1"/>
            </p:cNvCxnSpPr>
            <p:nvPr/>
          </p:nvCxnSpPr>
          <p:spPr bwMode="auto">
            <a:xfrm>
              <a:off x="6030758" y="504056"/>
              <a:ext cx="1" cy="648072"/>
            </a:xfrm>
            <a:prstGeom prst="straightConnector1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 type="arrow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</p:cxnSp>
        <p:sp>
          <p:nvSpPr>
            <p:cNvPr id="18" name="直接连接符 27"/>
            <p:cNvSpPr>
              <a:spLocks noChangeShapeType="1"/>
            </p:cNvSpPr>
            <p:nvPr/>
          </p:nvSpPr>
          <p:spPr bwMode="auto">
            <a:xfrm flipH="1">
              <a:off x="3080337" y="0"/>
              <a:ext cx="1" cy="504056"/>
            </a:xfrm>
            <a:prstGeom prst="line">
              <a:avLst/>
            </a:prstGeom>
            <a:noFill/>
            <a:ln w="9525">
              <a:solidFill>
                <a:srgbClr val="7F7F7F"/>
              </a:solidFill>
              <a:bevel/>
              <a:headEnd/>
              <a:tailEnd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grpSp>
        <p:nvGrpSpPr>
          <p:cNvPr id="23" name="组合 40"/>
          <p:cNvGrpSpPr>
            <a:grpSpLocks/>
          </p:cNvGrpSpPr>
          <p:nvPr/>
        </p:nvGrpSpPr>
        <p:grpSpPr bwMode="auto">
          <a:xfrm>
            <a:off x="4434754" y="2366120"/>
            <a:ext cx="3526745" cy="613764"/>
            <a:chOff x="0" y="0"/>
            <a:chExt cx="2320263" cy="576064"/>
          </a:xfrm>
        </p:grpSpPr>
        <p:sp>
          <p:nvSpPr>
            <p:cNvPr id="24" name="矩形 1"/>
            <p:cNvSpPr>
              <a:spLocks noChangeArrowheads="1"/>
            </p:cNvSpPr>
            <p:nvPr/>
          </p:nvSpPr>
          <p:spPr bwMode="auto">
            <a:xfrm>
              <a:off x="0" y="0"/>
              <a:ext cx="2320263" cy="576064"/>
            </a:xfrm>
            <a:prstGeom prst="rect">
              <a:avLst/>
            </a:prstGeom>
            <a:solidFill>
              <a:srgbClr val="3B6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25" name="TextBox 35"/>
            <p:cNvSpPr>
              <a:spLocks noChangeArrowheads="1"/>
            </p:cNvSpPr>
            <p:nvPr/>
          </p:nvSpPr>
          <p:spPr bwMode="auto">
            <a:xfrm>
              <a:off x="753348" y="100265"/>
              <a:ext cx="796452" cy="37553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開發</a:t>
              </a:r>
              <a:r>
                <a:rPr lang="zh-HK" altLang="en-US" sz="2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流程</a:t>
              </a:r>
              <a:endParaRPr lang="zh-CN" altLang="en-US" sz="2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26" name="组合 42"/>
          <p:cNvGrpSpPr>
            <a:grpSpLocks/>
          </p:cNvGrpSpPr>
          <p:nvPr/>
        </p:nvGrpSpPr>
        <p:grpSpPr bwMode="auto">
          <a:xfrm>
            <a:off x="360472" y="4167478"/>
            <a:ext cx="2896714" cy="613762"/>
            <a:chOff x="0" y="0"/>
            <a:chExt cx="1904222" cy="576064"/>
          </a:xfrm>
        </p:grpSpPr>
        <p:sp>
          <p:nvSpPr>
            <p:cNvPr id="27" name="矩形 10"/>
            <p:cNvSpPr>
              <a:spLocks noChangeArrowheads="1"/>
            </p:cNvSpPr>
            <p:nvPr/>
          </p:nvSpPr>
          <p:spPr bwMode="auto">
            <a:xfrm>
              <a:off x="0" y="0"/>
              <a:ext cx="1904222" cy="576064"/>
            </a:xfrm>
            <a:prstGeom prst="rect">
              <a:avLst/>
            </a:prstGeom>
            <a:solidFill>
              <a:srgbClr val="3B68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28" name="TextBox 36"/>
            <p:cNvSpPr>
              <a:spLocks noChangeArrowheads="1"/>
            </p:cNvSpPr>
            <p:nvPr/>
          </p:nvSpPr>
          <p:spPr bwMode="auto">
            <a:xfrm>
              <a:off x="78140" y="113100"/>
              <a:ext cx="1790568" cy="346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設計遊戲介面和遊戲規則</a:t>
              </a:r>
              <a:endPara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30" name="组合 41"/>
          <p:cNvGrpSpPr>
            <a:grpSpLocks/>
          </p:cNvGrpSpPr>
          <p:nvPr/>
        </p:nvGrpSpPr>
        <p:grpSpPr bwMode="auto">
          <a:xfrm>
            <a:off x="3173013" y="4167478"/>
            <a:ext cx="2894302" cy="613762"/>
            <a:chOff x="0" y="0"/>
            <a:chExt cx="1904222" cy="576064"/>
          </a:xfrm>
        </p:grpSpPr>
        <p:sp>
          <p:nvSpPr>
            <p:cNvPr id="31" name="矩形 11"/>
            <p:cNvSpPr>
              <a:spLocks noChangeArrowheads="1"/>
            </p:cNvSpPr>
            <p:nvPr/>
          </p:nvSpPr>
          <p:spPr bwMode="auto">
            <a:xfrm>
              <a:off x="0" y="0"/>
              <a:ext cx="1904222" cy="576064"/>
            </a:xfrm>
            <a:prstGeom prst="rect">
              <a:avLst/>
            </a:prstGeom>
            <a:solidFill>
              <a:srgbClr val="F79E5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32" name="TextBox 37"/>
            <p:cNvSpPr>
              <a:spLocks noChangeArrowheads="1"/>
            </p:cNvSpPr>
            <p:nvPr/>
          </p:nvSpPr>
          <p:spPr bwMode="auto">
            <a:xfrm>
              <a:off x="125759" y="134724"/>
              <a:ext cx="1032712" cy="346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開始寫程式碼</a:t>
              </a:r>
              <a:endPara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  <p:grpSp>
        <p:nvGrpSpPr>
          <p:cNvPr id="33" name="组合 43"/>
          <p:cNvGrpSpPr>
            <a:grpSpLocks/>
          </p:cNvGrpSpPr>
          <p:nvPr/>
        </p:nvGrpSpPr>
        <p:grpSpPr bwMode="auto">
          <a:xfrm>
            <a:off x="6072947" y="4167478"/>
            <a:ext cx="2896714" cy="613762"/>
            <a:chOff x="0" y="0"/>
            <a:chExt cx="1904222" cy="576064"/>
          </a:xfrm>
        </p:grpSpPr>
        <p:sp>
          <p:nvSpPr>
            <p:cNvPr id="34" name="矩形 12"/>
            <p:cNvSpPr>
              <a:spLocks noChangeArrowheads="1"/>
            </p:cNvSpPr>
            <p:nvPr/>
          </p:nvSpPr>
          <p:spPr bwMode="auto">
            <a:xfrm>
              <a:off x="0" y="0"/>
              <a:ext cx="1904222" cy="576064"/>
            </a:xfrm>
            <a:prstGeom prst="rect">
              <a:avLst/>
            </a:prstGeom>
            <a:solidFill>
              <a:srgbClr val="4DCEB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40" name="TextBox 38"/>
            <p:cNvSpPr>
              <a:spLocks noChangeArrowheads="1"/>
            </p:cNvSpPr>
            <p:nvPr/>
          </p:nvSpPr>
          <p:spPr bwMode="auto">
            <a:xfrm>
              <a:off x="99989" y="121076"/>
              <a:ext cx="880110" cy="346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CN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測試和調試</a:t>
              </a:r>
            </a:p>
          </p:txBody>
        </p:sp>
      </p:grpSp>
      <p:grpSp>
        <p:nvGrpSpPr>
          <p:cNvPr id="45" name="组合 44"/>
          <p:cNvGrpSpPr>
            <a:grpSpLocks/>
          </p:cNvGrpSpPr>
          <p:nvPr/>
        </p:nvGrpSpPr>
        <p:grpSpPr bwMode="auto">
          <a:xfrm>
            <a:off x="8975294" y="4167478"/>
            <a:ext cx="2894300" cy="613762"/>
            <a:chOff x="0" y="0"/>
            <a:chExt cx="1904222" cy="576064"/>
          </a:xfrm>
        </p:grpSpPr>
        <p:sp>
          <p:nvSpPr>
            <p:cNvPr id="46" name="矩形 13"/>
            <p:cNvSpPr>
              <a:spLocks noChangeArrowheads="1"/>
            </p:cNvSpPr>
            <p:nvPr/>
          </p:nvSpPr>
          <p:spPr bwMode="auto">
            <a:xfrm>
              <a:off x="0" y="0"/>
              <a:ext cx="1904222" cy="576064"/>
            </a:xfrm>
            <a:prstGeom prst="rect">
              <a:avLst/>
            </a:prstGeom>
            <a:solidFill>
              <a:srgbClr val="B95F9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25400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pPr algn="ctr"/>
              <a:endParaRPr lang="zh-CN" altLang="zh-CN">
                <a:solidFill>
                  <a:srgbClr val="FFFFFF"/>
                </a:solidFill>
                <a:latin typeface="宋体" pitchFamily="2" charset="-122"/>
                <a:sym typeface="宋体" pitchFamily="2" charset="-122"/>
              </a:endParaRPr>
            </a:p>
          </p:txBody>
        </p:sp>
        <p:sp>
          <p:nvSpPr>
            <p:cNvPr id="47" name="TextBox 39"/>
            <p:cNvSpPr>
              <a:spLocks noChangeArrowheads="1"/>
            </p:cNvSpPr>
            <p:nvPr/>
          </p:nvSpPr>
          <p:spPr bwMode="auto">
            <a:xfrm>
              <a:off x="118538" y="95045"/>
              <a:ext cx="1032713" cy="3466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/>
            <a:p>
              <a:r>
                <a:rPr lang="zh-TW" altLang="en-US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優化遊戲體驗</a:t>
              </a:r>
              <a:endParaRPr lang="zh-CN" altLang="en-US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89858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1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9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4" dur="1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2224651" y="2026841"/>
            <a:ext cx="5178126" cy="1107977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測試和調試</a:t>
            </a:r>
            <a:endParaRPr lang="en-US" altLang="zh-CN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TW" altLang="en-US" sz="16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在開發過程中，需要不斷測試和調試遊戲，以確保遊戲能夠正常運作，並修復所有錯誤和漏洞。可以使用瀏覽器的開發者工具來幫助調試遊戲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2224651" y="3868883"/>
            <a:ext cx="5178126" cy="923312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優化遊戲體驗</a:t>
            </a:r>
            <a:endParaRPr lang="en-US" altLang="zh-TW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r>
              <a:rPr lang="zh-TW" altLang="en-US" dirty="0"/>
              <a:t>最後，可以優化遊戲體驗，例如添加音效、動畫效果等，以提高遊戲的樂趣度。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16" name="直接连接符 15"/>
          <p:cNvCxnSpPr/>
          <p:nvPr/>
        </p:nvCxnSpPr>
        <p:spPr>
          <a:xfrm>
            <a:off x="2620233" y="3501850"/>
            <a:ext cx="3357615" cy="1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</p:cxnSp>
      <p:sp>
        <p:nvSpPr>
          <p:cNvPr id="2" name="TextBox 13">
            <a:extLst>
              <a:ext uri="{FF2B5EF4-FFF2-40B4-BE49-F238E27FC236}">
                <a16:creationId xmlns:a16="http://schemas.microsoft.com/office/drawing/2014/main" id="{AA41E836-DEE0-38A5-D2E6-97DE2FA6467F}"/>
              </a:ext>
            </a:extLst>
          </p:cNvPr>
          <p:cNvSpPr txBox="1"/>
          <p:nvPr/>
        </p:nvSpPr>
        <p:spPr>
          <a:xfrm>
            <a:off x="2224651" y="5335351"/>
            <a:ext cx="5178126" cy="1200310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製作一個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遊戲需要設計遊戲介面和遊戲規則，使用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TW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TW" altLang="en-US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編寫程式碼，並使用工具和技術來測試、調試和優化遊戲。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cxnSp>
        <p:nvCxnSpPr>
          <p:cNvPr id="3" name="直接连接符 15">
            <a:extLst>
              <a:ext uri="{FF2B5EF4-FFF2-40B4-BE49-F238E27FC236}">
                <a16:creationId xmlns:a16="http://schemas.microsoft.com/office/drawing/2014/main" id="{3E6298B9-AD27-2DC9-6FCB-C4B936942354}"/>
              </a:ext>
            </a:extLst>
          </p:cNvPr>
          <p:cNvCxnSpPr/>
          <p:nvPr/>
        </p:nvCxnSpPr>
        <p:spPr>
          <a:xfrm>
            <a:off x="2620233" y="4994163"/>
            <a:ext cx="3357615" cy="1"/>
          </a:xfrm>
          <a:prstGeom prst="line">
            <a:avLst/>
          </a:prstGeom>
          <a:noFill/>
          <a:ln w="9525" cap="flat" cmpd="sng" algn="ctr">
            <a:solidFill>
              <a:schemeClr val="tx1">
                <a:lumMod val="65000"/>
                <a:lumOff val="35000"/>
              </a:schemeClr>
            </a:solidFill>
            <a:prstDash val="dash"/>
          </a:ln>
          <a:effectLst/>
        </p:spPr>
      </p:cxnSp>
    </p:spTree>
    <p:extLst>
      <p:ext uri="{BB962C8B-B14F-4D97-AF65-F5344CB8AC3E}">
        <p14:creationId xmlns:p14="http://schemas.microsoft.com/office/powerpoint/2010/main" val="1912310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2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TW" alt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寫程式碼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" name="Group 6"/>
          <p:cNvGrpSpPr/>
          <p:nvPr/>
        </p:nvGrpSpPr>
        <p:grpSpPr>
          <a:xfrm>
            <a:off x="7349062" y="3612458"/>
            <a:ext cx="3999701" cy="644533"/>
            <a:chOff x="7125311" y="3386950"/>
            <a:chExt cx="3485499" cy="644384"/>
          </a:xfrm>
          <a:solidFill>
            <a:srgbClr val="F79E5A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3" name="Shape 533"/>
            <p:cNvSpPr/>
            <p:nvPr/>
          </p:nvSpPr>
          <p:spPr>
            <a:xfrm>
              <a:off x="7465374" y="3386950"/>
              <a:ext cx="3145436" cy="644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Shape 534"/>
            <p:cNvSpPr/>
            <p:nvPr/>
          </p:nvSpPr>
          <p:spPr>
            <a:xfrm>
              <a:off x="7125311" y="3386950"/>
              <a:ext cx="345204" cy="644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9340"/>
                  </a:lnTo>
                  <a:lnTo>
                    <a:pt x="0" y="13486"/>
                  </a:lnTo>
                  <a:lnTo>
                    <a:pt x="21600" y="21600"/>
                  </a:lnTo>
                  <a:cubicBezTo>
                    <a:pt x="21600" y="21600"/>
                    <a:pt x="21600" y="0"/>
                    <a:pt x="2160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5" name="Group 10"/>
          <p:cNvGrpSpPr/>
          <p:nvPr/>
        </p:nvGrpSpPr>
        <p:grpSpPr>
          <a:xfrm>
            <a:off x="946381" y="3612458"/>
            <a:ext cx="4009383" cy="644533"/>
            <a:chOff x="1545760" y="3386950"/>
            <a:chExt cx="3493936" cy="644384"/>
          </a:xfrm>
          <a:solidFill>
            <a:srgbClr val="4DCEB8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6" name="Shape 536"/>
            <p:cNvSpPr/>
            <p:nvPr/>
          </p:nvSpPr>
          <p:spPr>
            <a:xfrm>
              <a:off x="4694491" y="3386950"/>
              <a:ext cx="345205" cy="644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9340"/>
                  </a:lnTo>
                  <a:lnTo>
                    <a:pt x="21600" y="13486"/>
                  </a:lnTo>
                  <a:lnTo>
                    <a:pt x="0" y="21600"/>
                  </a:lnTo>
                  <a:cubicBezTo>
                    <a:pt x="0" y="21600"/>
                    <a:pt x="0" y="0"/>
                    <a:pt x="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7" name="Shape 537"/>
            <p:cNvSpPr/>
            <p:nvPr/>
          </p:nvSpPr>
          <p:spPr>
            <a:xfrm>
              <a:off x="1545760" y="3386950"/>
              <a:ext cx="3151081" cy="644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8" name="Group 14"/>
          <p:cNvGrpSpPr/>
          <p:nvPr/>
        </p:nvGrpSpPr>
        <p:grpSpPr>
          <a:xfrm>
            <a:off x="6944379" y="2185804"/>
            <a:ext cx="4406630" cy="860271"/>
            <a:chOff x="6772654" y="2152648"/>
            <a:chExt cx="3840113" cy="860072"/>
          </a:xfrm>
          <a:solidFill>
            <a:srgbClr val="B95F95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9" name="Shape 539"/>
            <p:cNvSpPr/>
            <p:nvPr/>
          </p:nvSpPr>
          <p:spPr>
            <a:xfrm>
              <a:off x="7289045" y="2152648"/>
              <a:ext cx="3323722" cy="644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21600" y="21600"/>
                  </a:lnTo>
                  <a:lnTo>
                    <a:pt x="0" y="21600"/>
                  </a:lnTo>
                  <a:lnTo>
                    <a:pt x="0" y="0"/>
                  </a:lnTo>
                  <a:cubicBezTo>
                    <a:pt x="0" y="0"/>
                    <a:pt x="21600" y="0"/>
                    <a:pt x="2160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0" name="Shape 540"/>
            <p:cNvSpPr/>
            <p:nvPr/>
          </p:nvSpPr>
          <p:spPr>
            <a:xfrm>
              <a:off x="6772654" y="2152648"/>
              <a:ext cx="516147" cy="860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0" y="19997"/>
                  </a:lnTo>
                  <a:lnTo>
                    <a:pt x="2792" y="21600"/>
                  </a:lnTo>
                  <a:lnTo>
                    <a:pt x="21600" y="16183"/>
                  </a:lnTo>
                  <a:cubicBezTo>
                    <a:pt x="21600" y="16183"/>
                    <a:pt x="21600" y="0"/>
                    <a:pt x="2160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1" name="Group 18"/>
          <p:cNvGrpSpPr/>
          <p:nvPr/>
        </p:nvGrpSpPr>
        <p:grpSpPr>
          <a:xfrm>
            <a:off x="946382" y="2185804"/>
            <a:ext cx="4422353" cy="860271"/>
            <a:chOff x="1545760" y="2152648"/>
            <a:chExt cx="3853814" cy="860072"/>
          </a:xfrm>
          <a:solidFill>
            <a:srgbClr val="F79E5A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2" name="Shape 542"/>
            <p:cNvSpPr/>
            <p:nvPr/>
          </p:nvSpPr>
          <p:spPr>
            <a:xfrm>
              <a:off x="1545760" y="2152648"/>
              <a:ext cx="3344236" cy="644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0" y="21600"/>
                  </a:lnTo>
                  <a:lnTo>
                    <a:pt x="21600" y="21600"/>
                  </a:ln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3" name="Shape 543"/>
            <p:cNvSpPr/>
            <p:nvPr/>
          </p:nvSpPr>
          <p:spPr>
            <a:xfrm>
              <a:off x="4883415" y="2152648"/>
              <a:ext cx="516159" cy="860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21600" y="19997"/>
                  </a:lnTo>
                  <a:lnTo>
                    <a:pt x="18808" y="21600"/>
                  </a:lnTo>
                  <a:lnTo>
                    <a:pt x="0" y="16183"/>
                  </a:lnTo>
                  <a:cubicBezTo>
                    <a:pt x="0" y="16183"/>
                    <a:pt x="0" y="0"/>
                    <a:pt x="0" y="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4" name="Group 21"/>
          <p:cNvGrpSpPr/>
          <p:nvPr/>
        </p:nvGrpSpPr>
        <p:grpSpPr>
          <a:xfrm>
            <a:off x="6929926" y="4879843"/>
            <a:ext cx="4440744" cy="860271"/>
            <a:chOff x="6760059" y="4457519"/>
            <a:chExt cx="3869841" cy="860072"/>
          </a:xfrm>
          <a:solidFill>
            <a:srgbClr val="4DCEB8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5" name="Shape 545"/>
            <p:cNvSpPr/>
            <p:nvPr/>
          </p:nvSpPr>
          <p:spPr>
            <a:xfrm>
              <a:off x="7276450" y="4671632"/>
              <a:ext cx="3353450" cy="644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21600" y="0"/>
                  </a:lnTo>
                  <a:lnTo>
                    <a:pt x="0" y="0"/>
                  </a:lnTo>
                  <a:lnTo>
                    <a:pt x="0" y="21600"/>
                  </a:lnTo>
                  <a:cubicBezTo>
                    <a:pt x="0" y="21600"/>
                    <a:pt x="21600" y="21600"/>
                    <a:pt x="21600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26" name="Shape 546"/>
            <p:cNvSpPr/>
            <p:nvPr/>
          </p:nvSpPr>
          <p:spPr>
            <a:xfrm>
              <a:off x="6760059" y="4457519"/>
              <a:ext cx="516158" cy="860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21600"/>
                  </a:moveTo>
                  <a:lnTo>
                    <a:pt x="0" y="1603"/>
                  </a:lnTo>
                  <a:lnTo>
                    <a:pt x="2791" y="0"/>
                  </a:lnTo>
                  <a:lnTo>
                    <a:pt x="21600" y="5417"/>
                  </a:lnTo>
                  <a:cubicBezTo>
                    <a:pt x="21600" y="5417"/>
                    <a:pt x="21600" y="21600"/>
                    <a:pt x="21600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" name="Group 24"/>
          <p:cNvGrpSpPr/>
          <p:nvPr/>
        </p:nvGrpSpPr>
        <p:grpSpPr>
          <a:xfrm>
            <a:off x="946381" y="4879843"/>
            <a:ext cx="4422345" cy="860271"/>
            <a:chOff x="1545760" y="4457519"/>
            <a:chExt cx="3853808" cy="860072"/>
          </a:xfrm>
          <a:solidFill>
            <a:srgbClr val="B95F95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28" name="Shape 548"/>
            <p:cNvSpPr/>
            <p:nvPr/>
          </p:nvSpPr>
          <p:spPr>
            <a:xfrm>
              <a:off x="1545760" y="4671632"/>
              <a:ext cx="3336278" cy="644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0" y="0"/>
                  </a:lnTo>
                  <a:lnTo>
                    <a:pt x="21600" y="0"/>
                  </a:lnTo>
                  <a:lnTo>
                    <a:pt x="21600" y="21600"/>
                  </a:lnTo>
                  <a:cubicBezTo>
                    <a:pt x="21600" y="21600"/>
                    <a:pt x="0" y="21600"/>
                    <a:pt x="0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30" name="Shape 549"/>
            <p:cNvSpPr/>
            <p:nvPr/>
          </p:nvSpPr>
          <p:spPr>
            <a:xfrm>
              <a:off x="4883415" y="4457519"/>
              <a:ext cx="516153" cy="8600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21600"/>
                  </a:moveTo>
                  <a:lnTo>
                    <a:pt x="21600" y="1603"/>
                  </a:lnTo>
                  <a:lnTo>
                    <a:pt x="18808" y="0"/>
                  </a:lnTo>
                  <a:lnTo>
                    <a:pt x="0" y="5417"/>
                  </a:lnTo>
                  <a:cubicBezTo>
                    <a:pt x="0" y="5417"/>
                    <a:pt x="0" y="21600"/>
                    <a:pt x="0" y="21600"/>
                  </a:cubicBez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38100" tIns="38100" rIns="38100" bIns="38100" numCol="1" anchor="ctr">
              <a:noAutofit/>
            </a:bodyPr>
            <a:lstStyle/>
            <a:p>
              <a:pPr>
                <a:spcBef>
                  <a:spcPts val="4925"/>
                </a:spcBef>
                <a:defRPr sz="2500">
                  <a:latin typeface="Aller Light"/>
                  <a:ea typeface="Aller Light"/>
                  <a:cs typeface="Aller Light"/>
                  <a:sym typeface="Aller Light"/>
                </a:defRPr>
              </a:pPr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31" name="Text Placeholder 12"/>
          <p:cNvSpPr txBox="1">
            <a:spLocks/>
          </p:cNvSpPr>
          <p:nvPr/>
        </p:nvSpPr>
        <p:spPr>
          <a:xfrm>
            <a:off x="1467920" y="2339677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建立遊戲面板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2" name="Text Placeholder 12"/>
          <p:cNvSpPr txBox="1">
            <a:spLocks/>
          </p:cNvSpPr>
          <p:nvPr/>
        </p:nvSpPr>
        <p:spPr>
          <a:xfrm>
            <a:off x="1467920" y="3763221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在遊戲面板中隨機放置地雷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3" name="Text Placeholder 12"/>
          <p:cNvSpPr txBox="1">
            <a:spLocks/>
          </p:cNvSpPr>
          <p:nvPr/>
        </p:nvSpPr>
        <p:spPr>
          <a:xfrm>
            <a:off x="1467918" y="5244205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lnSpcReduction="10000"/>
          </a:bodyPr>
          <a:lstStyle>
            <a:lvl1pPr marL="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計算每個方格周圍的地雷數量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Text Placeholder 12"/>
          <p:cNvSpPr txBox="1">
            <a:spLocks/>
          </p:cNvSpPr>
          <p:nvPr/>
        </p:nvSpPr>
        <p:spPr>
          <a:xfrm>
            <a:off x="7832886" y="2339677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lnSpcReduction="10000"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點擊方格時顯示該方格的內容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0" name="Text Placeholder 12"/>
          <p:cNvSpPr txBox="1">
            <a:spLocks/>
          </p:cNvSpPr>
          <p:nvPr/>
        </p:nvSpPr>
        <p:spPr>
          <a:xfrm>
            <a:off x="7832886" y="3763221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fontScale="77500" lnSpcReduction="20000"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根據玩家點擊的方格顯示相鄰的方格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Text Placeholder 12"/>
          <p:cNvSpPr txBox="1">
            <a:spLocks/>
          </p:cNvSpPr>
          <p:nvPr/>
        </p:nvSpPr>
        <p:spPr>
          <a:xfrm>
            <a:off x="7832884" y="5244205"/>
            <a:ext cx="2997620" cy="382991"/>
          </a:xfrm>
          <a:prstGeom prst="rect">
            <a:avLst/>
          </a:prstGeom>
        </p:spPr>
        <p:txBody>
          <a:bodyPr lIns="0" tIns="66706" rIns="0" bIns="66706">
            <a:normAutofit lnSpcReduction="10000"/>
          </a:bodyPr>
          <a:lstStyle>
            <a:lvl1pPr marL="0" indent="0" algn="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1400" b="0" kern="1200" baseline="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+mn-cs"/>
              </a:defRPr>
            </a:lvl1pPr>
            <a:lvl2pPr marL="3429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7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600" indent="0" algn="l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TW" altLang="en-US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記錄玩家插旗的方格</a:t>
            </a:r>
            <a:endParaRPr lang="en-GB" altLang="zh-CN" sz="1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椭圆 51"/>
          <p:cNvSpPr/>
          <p:nvPr/>
        </p:nvSpPr>
        <p:spPr>
          <a:xfrm>
            <a:off x="4765377" y="2755152"/>
            <a:ext cx="2781750" cy="2424688"/>
          </a:xfrm>
          <a:prstGeom prst="ellipse">
            <a:avLst/>
          </a:prstGeom>
          <a:solidFill>
            <a:srgbClr val="3B68A1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r>
              <a:rPr lang="en-US" altLang="zh-HK" sz="2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function</a:t>
            </a:r>
            <a:r>
              <a:rPr lang="zh-HK" altLang="en-US" sz="29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的作用</a:t>
            </a:r>
            <a:endParaRPr lang="en-US" altLang="zh-CN" sz="29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229834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800"/>
                            </p:stCondLst>
                            <p:childTnLst>
                              <p:par>
                                <p:cTn id="2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7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3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800"/>
                            </p:stCondLst>
                            <p:childTnLst>
                              <p:par>
                                <p:cTn id="3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3300"/>
                            </p:stCondLst>
                            <p:childTnLst>
                              <p:par>
                                <p:cTn id="3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800"/>
                            </p:stCondLst>
                            <p:childTnLst>
                              <p:par>
                                <p:cTn id="4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3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3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800"/>
                            </p:stCondLst>
                            <p:childTnLst>
                              <p:par>
                                <p:cTn id="4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300"/>
                            </p:stCondLst>
                            <p:childTnLst>
                              <p:par>
                                <p:cTn id="5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3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8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6300"/>
                            </p:stCondLst>
                            <p:childTnLst>
                              <p:par>
                                <p:cTn id="6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6800"/>
                            </p:stCondLst>
                            <p:childTnLst>
                              <p:par>
                                <p:cTn id="6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7300"/>
                            </p:stCondLst>
                            <p:childTnLst>
                              <p:par>
                                <p:cTn id="6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31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1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1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2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3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3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34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4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34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0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0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0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45" grpId="0" build="p">
        <p:tmplLst>
          <p:tmpl lvl="1">
            <p:tnLst>
              <p:par>
                <p:cTn presetID="10" presetClass="entr" presetSubtype="0" fill="hold" nodeType="after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45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fade">
                      <p:cBhvr>
                        <p:cTn dur="500"/>
                        <p:tgtEl>
                          <p:spTgt spid="45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52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library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4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7" name="矩形 26"/>
          <p:cNvSpPr/>
          <p:nvPr/>
        </p:nvSpPr>
        <p:spPr>
          <a:xfrm>
            <a:off x="2193819" y="1983055"/>
            <a:ext cx="1580254" cy="473872"/>
          </a:xfrm>
          <a:prstGeom prst="rect">
            <a:avLst/>
          </a:prstGeom>
          <a:solidFill>
            <a:srgbClr val="F79E5A"/>
          </a:solidFill>
          <a:ln w="19050">
            <a:solidFill>
              <a:schemeClr val="bg1"/>
            </a:solidFill>
          </a:ln>
          <a:effectLst>
            <a:outerShdw blurRad="76200" dist="76200" dir="54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latin typeface="Avant GardeBook" pitchFamily="50" charset="0"/>
                <a:ea typeface="微软雅黑" pitchFamily="34" charset="-122"/>
              </a:rPr>
              <a:t>PIXIJS</a:t>
            </a:r>
            <a:endParaRPr lang="zh-CN" altLang="en-US" sz="1400" dirty="0">
              <a:latin typeface="Avant GardeBook" pitchFamily="50" charset="0"/>
              <a:ea typeface="微软雅黑" pitchFamily="34" charset="-122"/>
            </a:endParaRPr>
          </a:p>
        </p:txBody>
      </p:sp>
      <p:sp>
        <p:nvSpPr>
          <p:cNvPr id="28" name="矩形 27"/>
          <p:cNvSpPr/>
          <p:nvPr/>
        </p:nvSpPr>
        <p:spPr>
          <a:xfrm>
            <a:off x="8308155" y="1983055"/>
            <a:ext cx="1580254" cy="473872"/>
          </a:xfrm>
          <a:prstGeom prst="rect">
            <a:avLst/>
          </a:prstGeom>
          <a:solidFill>
            <a:srgbClr val="4DCEB8"/>
          </a:solidFill>
          <a:ln w="19050">
            <a:solidFill>
              <a:schemeClr val="bg1"/>
            </a:solidFill>
          </a:ln>
          <a:effectLst>
            <a:outerShdw blurRad="76200" dist="76200" dir="5400000" algn="tl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1400" dirty="0">
                <a:latin typeface="Avant GardeBook" pitchFamily="50" charset="0"/>
                <a:ea typeface="微软雅黑" pitchFamily="34" charset="-122"/>
              </a:rPr>
              <a:t>bootstrap</a:t>
            </a:r>
            <a:endParaRPr lang="zh-CN" altLang="en-US" sz="1400" dirty="0">
              <a:latin typeface="Avant GardeBook" pitchFamily="50" charset="0"/>
              <a:ea typeface="微软雅黑" pitchFamily="34" charset="-122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1457035" y="3317722"/>
            <a:ext cx="3327054" cy="26218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TW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PixiJS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是一個用於製作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2D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網頁遊戲和互動應用程式的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庫。它是一個開源的項目，由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Mathew Groves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和其他貢獻者開發和維護。</a:t>
            </a:r>
            <a:r>
              <a:rPr lang="en-US" altLang="zh-TW" sz="16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PixiJS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使用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WebGL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Canvas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來渲染圖形，並提供了一個簡單易用的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API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，使開發者能夠輕鬆地創建動畫、遊戲和其他互動應用程式。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7521874" y="3317721"/>
            <a:ext cx="3211504" cy="23017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30000"/>
              </a:lnSpc>
            </a:pP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Bootstrap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是一個開源的前端框架，由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Twitter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開發和維護，用於快速開發基於網頁的應用程式。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Bootstrap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提供了大量的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CSS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、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JavaScript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和</a:t>
            </a:r>
            <a:r>
              <a:rPr lang="en-US" altLang="zh-TW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HTML</a:t>
            </a:r>
            <a:r>
              <a:rPr lang="zh-TW" altLang="en-US" sz="1600" dirty="0">
                <a:solidFill>
                  <a:schemeClr val="tx1">
                    <a:lumMod val="50000"/>
                    <a:lumOff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元素，可以輕鬆地創建響應式網頁、網站和應用程式。</a:t>
            </a:r>
            <a:endParaRPr lang="zh-CN" altLang="en-US" sz="1600" dirty="0">
              <a:solidFill>
                <a:schemeClr val="tx1">
                  <a:lumMod val="50000"/>
                  <a:lumOff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13552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26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300"/>
                            </p:stCondLst>
                            <p:childTnLst>
                              <p:par>
                                <p:cTn id="28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800"/>
                            </p:stCondLst>
                            <p:childTnLst>
                              <p:par>
                                <p:cTn id="33" presetID="1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27" grpId="0" animBg="1"/>
      <p:bldP spid="28" grpId="0" animBg="1"/>
      <p:bldP spid="31" grpId="0"/>
      <p:bldP spid="3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6"/>
          <p:cNvSpPr>
            <a:spLocks noChangeArrowheads="1"/>
          </p:cNvSpPr>
          <p:nvPr/>
        </p:nvSpPr>
        <p:spPr bwMode="auto">
          <a:xfrm>
            <a:off x="-9524" y="-1883"/>
            <a:ext cx="3256885" cy="6859587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2939778" y="0"/>
            <a:ext cx="4520238" cy="6859587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6899384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3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6899384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0" y="1823163"/>
            <a:ext cx="12203860" cy="27880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296877" y="2747075"/>
            <a:ext cx="453292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>
                <a:solidFill>
                  <a:srgbClr val="3B68A1"/>
                </a:solidFill>
                <a:latin typeface="微软雅黑" pitchFamily="34" charset="-122"/>
                <a:ea typeface="微软雅黑" pitchFamily="34" charset="-122"/>
              </a:rPr>
              <a:t>總結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2661106" y="1995305"/>
            <a:ext cx="2157526" cy="2434324"/>
            <a:chOff x="1632857" y="1363189"/>
            <a:chExt cx="1684422" cy="1900524"/>
          </a:xfrm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文本框 94"/>
            <p:cNvSpPr txBox="1"/>
            <p:nvPr/>
          </p:nvSpPr>
          <p:spPr>
            <a:xfrm>
              <a:off x="1705546" y="1721159"/>
              <a:ext cx="1539044" cy="111132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8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lang="zh-CN" altLang="en-US" sz="8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681272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880031" y="0"/>
            <a:ext cx="3310382" cy="6859588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1" name="组合 90"/>
          <p:cNvGrpSpPr/>
          <p:nvPr/>
        </p:nvGrpSpPr>
        <p:grpSpPr>
          <a:xfrm>
            <a:off x="7450748" y="1817142"/>
            <a:ext cx="2858566" cy="3225304"/>
            <a:chOff x="1632857" y="1363189"/>
            <a:chExt cx="1684422" cy="1900524"/>
          </a:xfrm>
        </p:grpSpPr>
        <p:sp>
          <p:nvSpPr>
            <p:cNvPr id="9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文本框 94"/>
            <p:cNvSpPr txBox="1"/>
            <p:nvPr/>
          </p:nvSpPr>
          <p:spPr>
            <a:xfrm>
              <a:off x="1705546" y="2007617"/>
              <a:ext cx="1539044" cy="584881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結語</a:t>
              </a:r>
            </a:p>
          </p:txBody>
        </p:sp>
      </p:grpSp>
      <p:sp>
        <p:nvSpPr>
          <p:cNvPr id="29" name="TextBox 504"/>
          <p:cNvSpPr txBox="1"/>
          <p:nvPr/>
        </p:nvSpPr>
        <p:spPr>
          <a:xfrm>
            <a:off x="1022962" y="1566090"/>
            <a:ext cx="5777888" cy="4039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marL="342900" indent="-342900"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Minesweeper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遊戲是一個經典的遊戲，可以通過</a:t>
            </a: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HTML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、</a:t>
            </a: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CSS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和</a:t>
            </a: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JavaScript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來實現。</a:t>
            </a:r>
          </a:p>
          <a:p>
            <a:pPr marL="342900" indent="-342900"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這個</a:t>
            </a: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PPT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演示了如何製作一個簡單的</a:t>
            </a:r>
            <a:r>
              <a:rPr lang="en-US" altLang="zh-TW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Minesweeper</a:t>
            </a: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遊戲，並介紹了遊戲的規則、開發過程和特點。</a:t>
            </a:r>
          </a:p>
          <a:p>
            <a:pPr marL="342900" indent="-342900" algn="just">
              <a:lnSpc>
                <a:spcPct val="1500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zh-TW" altLang="en-US" sz="20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通過這個演示，可以讓觀眾了解到如何使用前端技術來開發遊戲，並提供了一個簡單的示例，可以啟發更多的創意和想法</a:t>
            </a:r>
            <a:endParaRPr lang="en-US" altLang="zh-CN" sz="20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69155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矩形 6"/>
          <p:cNvSpPr>
            <a:spLocks noChangeArrowheads="1"/>
          </p:cNvSpPr>
          <p:nvPr/>
        </p:nvSpPr>
        <p:spPr bwMode="auto">
          <a:xfrm>
            <a:off x="-9524" y="-1882"/>
            <a:ext cx="3256885" cy="3174052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2" name="矩形 7"/>
          <p:cNvSpPr>
            <a:spLocks noChangeArrowheads="1"/>
          </p:cNvSpPr>
          <p:nvPr/>
        </p:nvSpPr>
        <p:spPr bwMode="auto">
          <a:xfrm>
            <a:off x="2939778" y="1"/>
            <a:ext cx="4520238" cy="3174052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3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3192467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54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3192467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-9524" y="3162391"/>
            <a:ext cx="12215601" cy="267248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/>
        </p:nvGrpSpPr>
        <p:grpSpPr>
          <a:xfrm>
            <a:off x="2378941" y="2199166"/>
            <a:ext cx="1801872" cy="2033042"/>
            <a:chOff x="2378941" y="2054386"/>
            <a:chExt cx="1801872" cy="2033042"/>
          </a:xfrm>
        </p:grpSpPr>
        <p:sp>
          <p:nvSpPr>
            <p:cNvPr id="23" name="Freeform 5"/>
            <p:cNvSpPr>
              <a:spLocks/>
            </p:cNvSpPr>
            <p:nvPr/>
          </p:nvSpPr>
          <p:spPr bwMode="auto">
            <a:xfrm rot="5400000">
              <a:off x="2263356" y="2169971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5"/>
            <p:cNvSpPr>
              <a:spLocks/>
            </p:cNvSpPr>
            <p:nvPr/>
          </p:nvSpPr>
          <p:spPr bwMode="auto">
            <a:xfrm rot="5400000">
              <a:off x="2539095" y="2414356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25" name="文本框 94"/>
          <p:cNvSpPr txBox="1"/>
          <p:nvPr/>
        </p:nvSpPr>
        <p:spPr>
          <a:xfrm>
            <a:off x="2456698" y="2586401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4251294" y="2138250"/>
            <a:ext cx="1801872" cy="2033042"/>
            <a:chOff x="4251294" y="1993470"/>
            <a:chExt cx="1801872" cy="2033042"/>
          </a:xfrm>
        </p:grpSpPr>
        <p:sp>
          <p:nvSpPr>
            <p:cNvPr id="40" name="Freeform 5"/>
            <p:cNvSpPr>
              <a:spLocks/>
            </p:cNvSpPr>
            <p:nvPr/>
          </p:nvSpPr>
          <p:spPr bwMode="auto">
            <a:xfrm rot="5400000">
              <a:off x="4135709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5"/>
            <p:cNvSpPr>
              <a:spLocks/>
            </p:cNvSpPr>
            <p:nvPr/>
          </p:nvSpPr>
          <p:spPr bwMode="auto">
            <a:xfrm rot="5400000">
              <a:off x="4411447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79E5A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2" name="文本框 94"/>
          <p:cNvSpPr txBox="1"/>
          <p:nvPr/>
        </p:nvSpPr>
        <p:spPr>
          <a:xfrm>
            <a:off x="4329051" y="2555965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0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6138161" y="2138250"/>
            <a:ext cx="1801872" cy="2033042"/>
            <a:chOff x="6138161" y="1993470"/>
            <a:chExt cx="1801872" cy="2033042"/>
          </a:xfrm>
        </p:grpSpPr>
        <p:sp>
          <p:nvSpPr>
            <p:cNvPr id="44" name="Freeform 5"/>
            <p:cNvSpPr>
              <a:spLocks/>
            </p:cNvSpPr>
            <p:nvPr/>
          </p:nvSpPr>
          <p:spPr bwMode="auto">
            <a:xfrm rot="5400000">
              <a:off x="6022576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5"/>
            <p:cNvSpPr>
              <a:spLocks/>
            </p:cNvSpPr>
            <p:nvPr/>
          </p:nvSpPr>
          <p:spPr bwMode="auto">
            <a:xfrm rot="5400000">
              <a:off x="6298314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4DCEB8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46" name="文本框 94"/>
          <p:cNvSpPr txBox="1"/>
          <p:nvPr/>
        </p:nvSpPr>
        <p:spPr>
          <a:xfrm>
            <a:off x="6246398" y="2540725"/>
            <a:ext cx="1646357" cy="1300356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2</a:t>
            </a:r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6" name="组合 5"/>
          <p:cNvGrpSpPr/>
          <p:nvPr/>
        </p:nvGrpSpPr>
        <p:grpSpPr>
          <a:xfrm>
            <a:off x="8039542" y="2138250"/>
            <a:ext cx="1801872" cy="2033042"/>
            <a:chOff x="8039542" y="1993470"/>
            <a:chExt cx="1801872" cy="2033042"/>
          </a:xfrm>
        </p:grpSpPr>
        <p:sp>
          <p:nvSpPr>
            <p:cNvPr id="48" name="Freeform 5"/>
            <p:cNvSpPr>
              <a:spLocks/>
            </p:cNvSpPr>
            <p:nvPr/>
          </p:nvSpPr>
          <p:spPr bwMode="auto">
            <a:xfrm rot="5400000">
              <a:off x="7923957" y="2109055"/>
              <a:ext cx="2033042" cy="180187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5"/>
            <p:cNvSpPr>
              <a:spLocks/>
            </p:cNvSpPr>
            <p:nvPr/>
          </p:nvSpPr>
          <p:spPr bwMode="auto">
            <a:xfrm rot="5400000">
              <a:off x="8199695" y="2353440"/>
              <a:ext cx="1481565" cy="131310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B95F95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50" name="文本框 94"/>
          <p:cNvSpPr txBox="1"/>
          <p:nvPr/>
        </p:nvSpPr>
        <p:spPr>
          <a:xfrm>
            <a:off x="8147779" y="2540725"/>
            <a:ext cx="1646357" cy="2531462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3</a:t>
            </a:r>
          </a:p>
          <a:p>
            <a:pPr algn="ctr"/>
            <a:endParaRPr lang="zh-CN" altLang="en-US" sz="8000" b="1" dirty="0">
              <a:solidFill>
                <a:schemeClr val="bg1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29" name="圆角矩形 28"/>
          <p:cNvSpPr/>
          <p:nvPr/>
        </p:nvSpPr>
        <p:spPr>
          <a:xfrm>
            <a:off x="2589525" y="4503242"/>
            <a:ext cx="7098392" cy="1589502"/>
          </a:xfrm>
          <a:prstGeom prst="roundRect">
            <a:avLst/>
          </a:prstGeom>
          <a:gradFill>
            <a:gsLst>
              <a:gs pos="49000">
                <a:schemeClr val="bg1"/>
              </a:gs>
              <a:gs pos="52000">
                <a:schemeClr val="bg1">
                  <a:lumMod val="95000"/>
                </a:schemeClr>
              </a:gs>
            </a:gsLst>
            <a:lin ang="5400000" scaled="0"/>
          </a:gradFill>
          <a:ln>
            <a:noFill/>
          </a:ln>
          <a:effectLst>
            <a:outerShdw blurRad="228600" dist="38100" dir="2700000" algn="l" rotWithShape="0">
              <a:prstClr val="black">
                <a:alpha val="62000"/>
              </a:prstClr>
            </a:outerShdw>
          </a:effectLst>
          <a:scene3d>
            <a:camera prst="orthographicFront">
              <a:rot lat="0" lon="0" rev="0"/>
            </a:camera>
            <a:lightRig rig="soft" dir="t">
              <a:rot lat="0" lon="0" rev="0"/>
            </a:lightRig>
          </a:scene3d>
          <a:sp3d contourW="44450" prstMaterial="matte">
            <a:bevelT w="127000" h="63500" prst="artDeco"/>
            <a:contourClr>
              <a:srgbClr val="FFFFFF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2" tIns="45711" rIns="91422" bIns="45711" rtlCol="0" anchor="ctr"/>
          <a:lstStyle/>
          <a:p>
            <a:pPr algn="ctr"/>
            <a:endParaRPr lang="zh-CN" altLang="en-US"/>
          </a:p>
        </p:txBody>
      </p:sp>
      <p:sp>
        <p:nvSpPr>
          <p:cNvPr id="30" name="TextBox 42"/>
          <p:cNvSpPr txBox="1"/>
          <p:nvPr/>
        </p:nvSpPr>
        <p:spPr>
          <a:xfrm>
            <a:off x="2960329" y="4605744"/>
            <a:ext cx="6365226" cy="1015663"/>
          </a:xfrm>
          <a:prstGeom prst="rect">
            <a:avLst/>
          </a:prstGeom>
          <a:noFill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zh-CN" altLang="en-US" sz="6000" b="1" dirty="0">
                <a:solidFill>
                  <a:srgbClr val="3B68A1"/>
                </a:solidFill>
                <a:latin typeface="微软雅黑" pitchFamily="34" charset="-122"/>
                <a:ea typeface="微软雅黑" pitchFamily="34" charset="-122"/>
              </a:rPr>
              <a:t>謝謝您的</a:t>
            </a:r>
            <a:r>
              <a:rPr lang="zh-CN" altLang="en-US" sz="6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微软雅黑" pitchFamily="34" charset="-122"/>
                <a:ea typeface="微软雅黑" pitchFamily="34" charset="-122"/>
              </a:rPr>
              <a:t>觀看指導</a:t>
            </a:r>
            <a:endParaRPr lang="zh-CN" altLang="zh-CN" sz="60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31" name="原创设计师QQ5858324           _16"/>
          <p:cNvSpPr txBox="1">
            <a:spLocks noChangeArrowheads="1"/>
          </p:cNvSpPr>
          <p:nvPr/>
        </p:nvSpPr>
        <p:spPr bwMode="auto">
          <a:xfrm>
            <a:off x="3915167" y="5637517"/>
            <a:ext cx="4427760" cy="2327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22" tIns="45711" rIns="91422" bIns="45711" numCol="1" anchor="ctr" anchorCtr="0" compatLnSpc="1">
            <a:prstTxWarp prst="textNoShape">
              <a:avLst/>
            </a:prstTxWarp>
          </a:bodyPr>
          <a:lstStyle>
            <a:lvl1pPr marL="0" indent="0" algn="ctr">
              <a:buFontTx/>
              <a:buNone/>
              <a:defRPr sz="2000" b="1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  <a:lvl2pPr marL="742950" indent="-285750" eaLnBrk="0" hangingPunct="0">
              <a:spcBef>
                <a:spcPct val="20000"/>
              </a:spcBef>
              <a:buChar char="–"/>
              <a:defRPr sz="2000">
                <a:latin typeface="+mn-lt"/>
                <a:ea typeface="仿宋_GB2312" pitchFamily="49" charset="-122"/>
              </a:defRPr>
            </a:lvl2pPr>
            <a:lvl3pPr marL="1143000" indent="-228600" eaLnBrk="0" hangingPunct="0">
              <a:spcBef>
                <a:spcPct val="20000"/>
              </a:spcBef>
              <a:buChar char="•"/>
              <a:defRPr sz="2400">
                <a:latin typeface="+mn-lt"/>
              </a:defRPr>
            </a:lvl3pPr>
            <a:lvl4pPr marL="1600200" indent="-228600" eaLnBrk="0" hangingPunct="0">
              <a:spcBef>
                <a:spcPct val="20000"/>
              </a:spcBef>
              <a:buChar char="–"/>
              <a:defRPr sz="2000">
                <a:latin typeface="+mn-lt"/>
              </a:defRPr>
            </a:lvl4pPr>
            <a:lvl5pPr marL="2057400" indent="-228600" eaLnBrk="0" hangingPunct="0">
              <a:spcBef>
                <a:spcPct val="20000"/>
              </a:spcBef>
              <a:buChar char="»"/>
              <a:defRPr sz="2000">
                <a:latin typeface="+mn-lt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latin typeface="+mn-lt"/>
              </a:defRPr>
            </a:lvl9pPr>
          </a:lstStyle>
          <a:p>
            <a:endParaRPr lang="zh-CN" altLang="zh-CN" sz="1800" b="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" name="TextBox 42"/>
          <p:cNvSpPr txBox="1"/>
          <p:nvPr/>
        </p:nvSpPr>
        <p:spPr>
          <a:xfrm>
            <a:off x="2786727" y="609300"/>
            <a:ext cx="6591559" cy="1107977"/>
          </a:xfrm>
          <a:prstGeom prst="rect">
            <a:avLst/>
          </a:prstGeom>
          <a:noFill/>
          <a:effectLst/>
        </p:spPr>
        <p:txBody>
          <a:bodyPr wrap="square" lIns="91422" tIns="45711" rIns="91422" bIns="45711" rtlCol="0">
            <a:spAutoFit/>
          </a:bodyPr>
          <a:lstStyle/>
          <a:p>
            <a:pPr algn="ctr"/>
            <a:r>
              <a:rPr lang="en-US" altLang="zh-CN" sz="66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endParaRPr lang="zh-CN" altLang="zh-CN" sz="6600" b="1" dirty="0">
              <a:solidFill>
                <a:schemeClr val="tx1">
                  <a:lumMod val="65000"/>
                  <a:lumOff val="3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705595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5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100"/>
                            </p:stCondLst>
                            <p:childTnLst>
                              <p:par>
                                <p:cTn id="2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75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85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385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3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4850"/>
                            </p:stCondLst>
                            <p:childTnLst>
                              <p:par>
                                <p:cTn id="7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5350"/>
                            </p:stCondLst>
                            <p:childTnLst>
                              <p:par>
                                <p:cTn id="7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8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9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6200"/>
                            </p:stCondLst>
                            <p:childTnLst>
                              <p:par>
                                <p:cTn id="83" presetID="22" presetClass="entr" presetSubtype="8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8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6700"/>
                            </p:stCondLst>
                            <p:childTnLst>
                              <p:par>
                                <p:cTn id="8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89" dur="25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90" dur="25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1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9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1" grpId="0" animBg="1"/>
      <p:bldP spid="52" grpId="0" animBg="1"/>
      <p:bldP spid="53" grpId="0" animBg="1"/>
      <p:bldP spid="54" grpId="0" animBg="1"/>
      <p:bldP spid="2" grpId="0" animBg="1"/>
      <p:bldP spid="25" grpId="0"/>
      <p:bldP spid="42" grpId="0"/>
      <p:bldP spid="46" grpId="0"/>
      <p:bldP spid="50" grpId="0"/>
      <p:bldP spid="29" grpId="0" animBg="1"/>
      <p:bldP spid="30" grpId="0"/>
      <p:bldP spid="31" grpId="0"/>
      <p:bldP spid="27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0" y="0"/>
            <a:ext cx="3310382" cy="6859588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7" name="矩形 86"/>
          <p:cNvSpPr/>
          <p:nvPr/>
        </p:nvSpPr>
        <p:spPr>
          <a:xfrm>
            <a:off x="7091353" y="1280969"/>
            <a:ext cx="3153616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HK" altLang="en-US" sz="24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簡介</a:t>
            </a:r>
            <a:endParaRPr lang="en-US" altLang="zh-HK" sz="24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8" name="矩形 87"/>
          <p:cNvSpPr/>
          <p:nvPr/>
        </p:nvSpPr>
        <p:spPr>
          <a:xfrm>
            <a:off x="7091353" y="2482104"/>
            <a:ext cx="3971220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HK" altLang="en-US" sz="24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遊戲介紹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宋体" charset="-122"/>
              <a:cs typeface="Arial" panose="020B0604020202020204" pitchFamily="34" charset="0"/>
            </a:endParaRPr>
          </a:p>
        </p:txBody>
      </p:sp>
      <p:sp>
        <p:nvSpPr>
          <p:cNvPr id="89" name="矩形 88"/>
          <p:cNvSpPr/>
          <p:nvPr/>
        </p:nvSpPr>
        <p:spPr>
          <a:xfrm>
            <a:off x="7091353" y="3735460"/>
            <a:ext cx="3971220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HK" altLang="en-US" sz="24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開發過程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宋体" charset="-122"/>
              <a:cs typeface="Arial" panose="020B0604020202020204" pitchFamily="34" charset="0"/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7091353" y="4981423"/>
            <a:ext cx="3971220" cy="461655"/>
          </a:xfrm>
          <a:prstGeom prst="rect">
            <a:avLst/>
          </a:prstGeom>
        </p:spPr>
        <p:txBody>
          <a:bodyPr wrap="square" lIns="0" tIns="45715" rIns="91431" bIns="45715">
            <a:spAutoFit/>
          </a:bodyPr>
          <a:lstStyle/>
          <a:p>
            <a:r>
              <a:rPr lang="zh-HK" altLang="en-US" sz="24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總結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Impact" panose="020B0806030902050204" pitchFamily="34" charset="0"/>
              <a:ea typeface="宋体" charset="-122"/>
              <a:cs typeface="Arial" panose="020B0604020202020204" pitchFamily="34" charset="0"/>
            </a:endParaRPr>
          </a:p>
        </p:txBody>
      </p:sp>
      <p:grpSp>
        <p:nvGrpSpPr>
          <p:cNvPr id="91" name="组合 90"/>
          <p:cNvGrpSpPr/>
          <p:nvPr/>
        </p:nvGrpSpPr>
        <p:grpSpPr>
          <a:xfrm>
            <a:off x="1881074" y="1747815"/>
            <a:ext cx="2858566" cy="3225304"/>
            <a:chOff x="1632857" y="1363189"/>
            <a:chExt cx="1684422" cy="1900524"/>
          </a:xfrm>
        </p:grpSpPr>
        <p:sp>
          <p:nvSpPr>
            <p:cNvPr id="9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文本框 94"/>
            <p:cNvSpPr txBox="1"/>
            <p:nvPr/>
          </p:nvSpPr>
          <p:spPr>
            <a:xfrm>
              <a:off x="1705546" y="2007617"/>
              <a:ext cx="1539044" cy="584881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目錄</a:t>
              </a:r>
            </a:p>
          </p:txBody>
        </p:sp>
      </p:grpSp>
      <p:grpSp>
        <p:nvGrpSpPr>
          <p:cNvPr id="95" name="组合 94"/>
          <p:cNvGrpSpPr/>
          <p:nvPr/>
        </p:nvGrpSpPr>
        <p:grpSpPr>
          <a:xfrm>
            <a:off x="5764541" y="1047113"/>
            <a:ext cx="950344" cy="1072267"/>
            <a:chOff x="1632857" y="1363189"/>
            <a:chExt cx="1684422" cy="1900524"/>
          </a:xfrm>
        </p:grpSpPr>
        <p:sp>
          <p:nvSpPr>
            <p:cNvPr id="96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文本框 94"/>
            <p:cNvSpPr txBox="1"/>
            <p:nvPr/>
          </p:nvSpPr>
          <p:spPr>
            <a:xfrm>
              <a:off x="1753214" y="1740677"/>
              <a:ext cx="1539043" cy="115921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sz="3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99" name="组合 98"/>
          <p:cNvGrpSpPr/>
          <p:nvPr/>
        </p:nvGrpSpPr>
        <p:grpSpPr>
          <a:xfrm>
            <a:off x="5759832" y="2289944"/>
            <a:ext cx="950344" cy="1072267"/>
            <a:chOff x="1632857" y="1363189"/>
            <a:chExt cx="1684422" cy="1900524"/>
          </a:xfrm>
        </p:grpSpPr>
        <p:sp>
          <p:nvSpPr>
            <p:cNvPr id="100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F79E5A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文本框 94"/>
            <p:cNvSpPr txBox="1"/>
            <p:nvPr/>
          </p:nvSpPr>
          <p:spPr>
            <a:xfrm>
              <a:off x="1753214" y="1767689"/>
              <a:ext cx="1539043" cy="115921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sz="3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3" name="组合 102"/>
          <p:cNvGrpSpPr/>
          <p:nvPr/>
        </p:nvGrpSpPr>
        <p:grpSpPr>
          <a:xfrm>
            <a:off x="5775072" y="3537340"/>
            <a:ext cx="950344" cy="1072267"/>
            <a:chOff x="1632857" y="1363189"/>
            <a:chExt cx="1684422" cy="1900524"/>
          </a:xfrm>
        </p:grpSpPr>
        <p:sp>
          <p:nvSpPr>
            <p:cNvPr id="104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4DCEB8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文本框 94"/>
            <p:cNvSpPr txBox="1"/>
            <p:nvPr/>
          </p:nvSpPr>
          <p:spPr>
            <a:xfrm>
              <a:off x="1729380" y="1767689"/>
              <a:ext cx="1539043" cy="115921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C</a:t>
              </a:r>
              <a:endParaRPr lang="zh-CN" altLang="en-US" sz="3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07" name="组合 106"/>
          <p:cNvGrpSpPr/>
          <p:nvPr/>
        </p:nvGrpSpPr>
        <p:grpSpPr>
          <a:xfrm>
            <a:off x="5802686" y="4751161"/>
            <a:ext cx="950344" cy="1072267"/>
            <a:chOff x="1632857" y="1363189"/>
            <a:chExt cx="1684422" cy="1900524"/>
          </a:xfrm>
        </p:grpSpPr>
        <p:sp>
          <p:nvSpPr>
            <p:cNvPr id="108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B95F95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文本框 94"/>
            <p:cNvSpPr txBox="1"/>
            <p:nvPr/>
          </p:nvSpPr>
          <p:spPr>
            <a:xfrm>
              <a:off x="1753214" y="1767689"/>
              <a:ext cx="1539043" cy="1159217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D</a:t>
              </a:r>
              <a:endParaRPr lang="zh-CN" altLang="en-US" sz="3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959876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6" presetID="2" presetClass="entr" presetSubtype="2" fill="hold" grpId="0" nodeType="afterEffect" p14:presetBounceEnd="58333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38" dur="6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39" dur="6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grpId="0" nodeType="withEffect" p14:presetBounceEnd="58333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42" dur="6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43" dur="6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fill="hold" grpId="0" nodeType="withEffect" p14:presetBounceEnd="58333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46" dur="6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47" dur="6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fill="hold" grpId="0" nodeType="withEffect" p14:presetBounceEnd="58333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58333">
                                          <p:cBhvr additive="base">
                                            <p:cTn id="50" dur="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58333">
                                          <p:cBhvr additive="base">
                                            <p:cTn id="51" dur="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7" grpId="0"/>
          <p:bldP spid="88" grpId="0"/>
          <p:bldP spid="89" grpId="0"/>
          <p:bldP spid="90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4" presetClass="entr" presetSubtype="1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randombar(horizontal)">
                                          <p:cBhvr>
                                            <p:cTn id="7" dur="500"/>
                                            <p:tgtEl>
                                              <p:spTgt spid="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8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9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1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2" dur="500" fill="hold"/>
                                            <p:tgtEl>
                                              <p:spTgt spid="9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9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7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8" dur="500" fill="hold"/>
                                            <p:tgtEl>
                                              <p:spTgt spid="9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9" dur="500"/>
                                            <p:tgtEl>
                                              <p:spTgt spid="9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0" presetID="53" presetClass="entr" presetSubtype="16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2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99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4" dur="500"/>
                                            <p:tgtEl>
                                              <p:spTgt spid="99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5" presetID="53" presetClass="entr" presetSubtype="16" fill="hold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03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9" dur="500"/>
                                            <p:tgtEl>
                                              <p:spTgt spid="10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0" presetID="53" presetClass="entr" presetSubtype="16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2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500" fill="hold"/>
                                            <p:tgtEl>
                                              <p:spTgt spid="10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4" dur="500"/>
                                            <p:tgtEl>
                                              <p:spTgt spid="10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5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36" presetID="2" presetClass="entr" presetSubtype="2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8" dur="6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9" dur="600" fill="hold"/>
                                            <p:tgtEl>
                                              <p:spTgt spid="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0" presetID="2" presetClass="entr" presetSubtype="2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2" dur="6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3" dur="600" fill="hold"/>
                                            <p:tgtEl>
                                              <p:spTgt spid="8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4" presetID="2" presetClass="entr" presetSubtype="2" fill="hold" grpId="0" nodeType="withEffect">
                                      <p:stCondLst>
                                        <p:cond delay="350"/>
                                      </p:stCondLst>
                                      <p:childTnLst>
                                        <p:set>
                                          <p:cBhvr>
                                            <p:cTn id="4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6" dur="6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7" dur="600" fill="hold"/>
                                            <p:tgtEl>
                                              <p:spTgt spid="8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8" presetID="2" presetClass="entr" presetSubtype="2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0" dur="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1" dur="600" fill="hold"/>
                                            <p:tgtEl>
                                              <p:spTgt spid="9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" grpId="0" animBg="1"/>
          <p:bldP spid="87" grpId="0"/>
          <p:bldP spid="88" grpId="0"/>
          <p:bldP spid="89" grpId="0"/>
          <p:bldP spid="90" grpId="0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6"/>
          <p:cNvSpPr>
            <a:spLocks noChangeArrowheads="1"/>
          </p:cNvSpPr>
          <p:nvPr/>
        </p:nvSpPr>
        <p:spPr bwMode="auto">
          <a:xfrm>
            <a:off x="-9524" y="-1883"/>
            <a:ext cx="3256885" cy="6859587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4" name="矩形 7"/>
          <p:cNvSpPr>
            <a:spLocks noChangeArrowheads="1"/>
          </p:cNvSpPr>
          <p:nvPr/>
        </p:nvSpPr>
        <p:spPr bwMode="auto">
          <a:xfrm>
            <a:off x="2939778" y="0"/>
            <a:ext cx="4520238" cy="6859587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5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6899384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26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6899384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0" y="1842213"/>
            <a:ext cx="12203860" cy="27880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/>
          <p:cNvSpPr/>
          <p:nvPr/>
        </p:nvSpPr>
        <p:spPr>
          <a:xfrm>
            <a:off x="5296877" y="276612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HK" altLang="en-US" sz="4800" b="1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簡介</a:t>
            </a:r>
            <a:endParaRPr lang="en-US" altLang="zh-HK" sz="4800" b="1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2661106" y="2014355"/>
            <a:ext cx="2157526" cy="2434324"/>
            <a:chOff x="1632857" y="1363189"/>
            <a:chExt cx="1684422" cy="1900524"/>
          </a:xfrm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文本框 94"/>
            <p:cNvSpPr txBox="1"/>
            <p:nvPr/>
          </p:nvSpPr>
          <p:spPr>
            <a:xfrm>
              <a:off x="1705546" y="1721159"/>
              <a:ext cx="1539044" cy="83878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8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A</a:t>
              </a:r>
              <a:endParaRPr lang="zh-CN" altLang="en-US" sz="8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8556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8" grpId="0" animBg="1"/>
      <p:bldP spid="1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簡介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" name="Group 30"/>
          <p:cNvGrpSpPr/>
          <p:nvPr/>
        </p:nvGrpSpPr>
        <p:grpSpPr>
          <a:xfrm>
            <a:off x="1380248" y="2062155"/>
            <a:ext cx="1920346" cy="4037396"/>
            <a:chOff x="838200" y="1428750"/>
            <a:chExt cx="1524000" cy="3204594"/>
          </a:xfrm>
        </p:grpSpPr>
        <p:sp>
          <p:nvSpPr>
            <p:cNvPr id="16" name="Rounded Rectangle 5"/>
            <p:cNvSpPr/>
            <p:nvPr/>
          </p:nvSpPr>
          <p:spPr>
            <a:xfrm>
              <a:off x="838200" y="1428750"/>
              <a:ext cx="1524000" cy="1524000"/>
            </a:xfrm>
            <a:prstGeom prst="roundRect">
              <a:avLst/>
            </a:prstGeom>
            <a:solidFill>
              <a:srgbClr val="3B68A1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14" name="Rectangle 18"/>
            <p:cNvSpPr/>
            <p:nvPr/>
          </p:nvSpPr>
          <p:spPr>
            <a:xfrm>
              <a:off x="838200" y="3363032"/>
              <a:ext cx="1524000" cy="127031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TW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Minesweeper</a:t>
              </a:r>
              <a:r>
                <a:rPr kumimoji="0" lang="zh-TW" alt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>
                      <a:lumMod val="50000"/>
                    </a:schemeClr>
                  </a:solidFill>
                  <a:effectLst/>
                  <a:uLnTx/>
                  <a:uFillTx/>
                  <a:latin typeface="微软雅黑" pitchFamily="34" charset="-122"/>
                  <a:ea typeface="微软雅黑" pitchFamily="34" charset="-122"/>
                </a:rPr>
                <a:t>是一款經典的解謎遊戲，旨在讓玩家透過推理和猜測，找出地雷的位置並標記它們，最終揭開所有非地雷方塊，完成遊戲。</a:t>
              </a:r>
              <a:endParaRPr kumimoji="0" lang="ms-MY" altLang="zh-CN" sz="14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8" name="Group 31"/>
          <p:cNvGrpSpPr/>
          <p:nvPr/>
        </p:nvGrpSpPr>
        <p:grpSpPr>
          <a:xfrm>
            <a:off x="3876698" y="2062155"/>
            <a:ext cx="1920346" cy="4252840"/>
            <a:chOff x="2819400" y="1428750"/>
            <a:chExt cx="1524000" cy="3375597"/>
          </a:xfrm>
        </p:grpSpPr>
        <p:sp>
          <p:nvSpPr>
            <p:cNvPr id="22" name="Rounded Rectangle 6"/>
            <p:cNvSpPr/>
            <p:nvPr/>
          </p:nvSpPr>
          <p:spPr>
            <a:xfrm>
              <a:off x="2819400" y="1428750"/>
              <a:ext cx="1524000" cy="1524000"/>
            </a:xfrm>
            <a:prstGeom prst="roundRect">
              <a:avLst/>
            </a:prstGeom>
            <a:solidFill>
              <a:srgbClr val="F79E5A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0" name="Rectangle 19"/>
            <p:cNvSpPr/>
            <p:nvPr/>
          </p:nvSpPr>
          <p:spPr>
            <a:xfrm>
              <a:off x="2819400" y="3363031"/>
              <a:ext cx="1524000" cy="144131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TW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Minesweeper</a:t>
              </a:r>
              <a:r>
                <a:rPr lang="zh-TW" altLang="en-US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遊戲需要具備以下基本功能：生成地圖、設置地雷、計算數字、揭開方塊、標記地雷、遊戲結束檢測等。同時還需要具備良好的用戶體驗、易用性和可玩性。</a:t>
              </a:r>
              <a:endParaRPr lang="ms-MY" altLang="zh-CN" sz="1400" kern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24" name="Group 32"/>
          <p:cNvGrpSpPr/>
          <p:nvPr/>
        </p:nvGrpSpPr>
        <p:grpSpPr>
          <a:xfrm>
            <a:off x="6373147" y="2062155"/>
            <a:ext cx="1920346" cy="4022885"/>
            <a:chOff x="4800600" y="1428750"/>
            <a:chExt cx="1524000" cy="3193075"/>
          </a:xfrm>
          <a:solidFill>
            <a:srgbClr val="4DCEB8"/>
          </a:solidFill>
        </p:grpSpPr>
        <p:sp>
          <p:nvSpPr>
            <p:cNvPr id="28" name="Rounded Rectangle 7"/>
            <p:cNvSpPr/>
            <p:nvPr/>
          </p:nvSpPr>
          <p:spPr>
            <a:xfrm>
              <a:off x="4800600" y="1428750"/>
              <a:ext cx="1524000" cy="1524000"/>
            </a:xfrm>
            <a:prstGeom prst="roundRect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26" name="Rectangle 20"/>
            <p:cNvSpPr/>
            <p:nvPr/>
          </p:nvSpPr>
          <p:spPr>
            <a:xfrm>
              <a:off x="4800600" y="3351513"/>
              <a:ext cx="1524000" cy="12703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TW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Minesweeper</a:t>
              </a:r>
              <a:r>
                <a:rPr lang="zh-TW" altLang="en-US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遊戲的範圍包括遊戲界面、遊戲邏輯、用戶體驗和遊戲設計等方面。同時還需要考慮遊戲開發的時間和資源限制。</a:t>
              </a:r>
              <a:endParaRPr lang="ms-MY" altLang="zh-CN" sz="1400" kern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31" name="Group 33"/>
          <p:cNvGrpSpPr/>
          <p:nvPr/>
        </p:nvGrpSpPr>
        <p:grpSpPr>
          <a:xfrm>
            <a:off x="8869597" y="2062155"/>
            <a:ext cx="1920346" cy="4008368"/>
            <a:chOff x="6781800" y="1428750"/>
            <a:chExt cx="1524000" cy="3181553"/>
          </a:xfrm>
          <a:solidFill>
            <a:srgbClr val="B95F95"/>
          </a:solidFill>
        </p:grpSpPr>
        <p:sp>
          <p:nvSpPr>
            <p:cNvPr id="40" name="Rounded Rectangle 8"/>
            <p:cNvSpPr/>
            <p:nvPr/>
          </p:nvSpPr>
          <p:spPr>
            <a:xfrm>
              <a:off x="6781800" y="1428750"/>
              <a:ext cx="1524000" cy="1524000"/>
            </a:xfrm>
            <a:prstGeom prst="roundRect">
              <a:avLst/>
            </a:prstGeom>
            <a:grpFill/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effectLst/>
                <a:uLnTx/>
                <a:uFillTx/>
                <a:latin typeface="微软雅黑" pitchFamily="34" charset="-122"/>
                <a:ea typeface="微软雅黑" pitchFamily="34" charset="-122"/>
                <a:cs typeface="+mn-cs"/>
              </a:endParaRPr>
            </a:p>
          </p:txBody>
        </p:sp>
        <p:sp>
          <p:nvSpPr>
            <p:cNvPr id="33" name="Rectangle 21"/>
            <p:cNvSpPr/>
            <p:nvPr/>
          </p:nvSpPr>
          <p:spPr>
            <a:xfrm>
              <a:off x="6781800" y="3339991"/>
              <a:ext cx="1524000" cy="1270312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lvl="0" algn="ctr">
                <a:defRPr/>
              </a:pPr>
              <a:r>
                <a:rPr lang="en-US" altLang="zh-TW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Minesweeper</a:t>
              </a:r>
              <a:r>
                <a:rPr lang="zh-TW" altLang="en-US" sz="1400" kern="0" dirty="0">
                  <a:solidFill>
                    <a:schemeClr val="bg1">
                      <a:lumMod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遊戲的成果包括一個完整的遊戲，能夠實現基本功能、良好的用戶體驗和易用性，並且能夠在不同平台和環境下運行。</a:t>
              </a:r>
              <a:endParaRPr lang="ms-MY" altLang="zh-CN" sz="1400" kern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77" name="矩形 76"/>
          <p:cNvSpPr>
            <a:spLocks noChangeArrowheads="1"/>
          </p:cNvSpPr>
          <p:nvPr/>
        </p:nvSpPr>
        <p:spPr bwMode="auto">
          <a:xfrm>
            <a:off x="1724681" y="4148658"/>
            <a:ext cx="1025788" cy="3078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/>
          <a:p>
            <a:pPr algn="ctr">
              <a:spcBef>
                <a:spcPct val="0"/>
              </a:spcBef>
            </a:pPr>
            <a:r>
              <a:rPr lang="zh-CN" altLang="en-US" b="1" cap="all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  <a:cs typeface="+mj-cs"/>
              </a:rPr>
              <a:t>遊戲目的</a:t>
            </a:r>
            <a:endParaRPr lang="en-US" altLang="zh-CN" b="1" cap="all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  <a:cs typeface="+mj-cs"/>
            </a:endParaRPr>
          </a:p>
        </p:txBody>
      </p:sp>
      <p:sp>
        <p:nvSpPr>
          <p:cNvPr id="78" name="矩形 77"/>
          <p:cNvSpPr>
            <a:spLocks noChangeArrowheads="1"/>
          </p:cNvSpPr>
          <p:nvPr/>
        </p:nvSpPr>
        <p:spPr bwMode="auto">
          <a:xfrm>
            <a:off x="4322470" y="4148658"/>
            <a:ext cx="1025788" cy="3078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/>
          <a:p>
            <a:pPr algn="ctr">
              <a:spcBef>
                <a:spcPct val="0"/>
              </a:spcBef>
            </a:pPr>
            <a:r>
              <a:rPr lang="zh-CN" altLang="en-US" b="1" cap="all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遊戲需求</a:t>
            </a:r>
            <a:endParaRPr lang="en-US" altLang="zh-CN" b="1" cap="all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79" name="矩形 78"/>
          <p:cNvSpPr>
            <a:spLocks noChangeArrowheads="1"/>
          </p:cNvSpPr>
          <p:nvPr/>
        </p:nvSpPr>
        <p:spPr bwMode="auto">
          <a:xfrm>
            <a:off x="6847690" y="4148658"/>
            <a:ext cx="1025788" cy="3078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/>
          <a:p>
            <a:pPr algn="ctr">
              <a:spcBef>
                <a:spcPct val="0"/>
              </a:spcBef>
            </a:pPr>
            <a:r>
              <a:rPr lang="zh-CN" altLang="en-US" b="1" cap="all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遊戲範圍</a:t>
            </a:r>
            <a:endParaRPr lang="en-US" altLang="zh-CN" b="1" cap="all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80" name="矩形 79"/>
          <p:cNvSpPr>
            <a:spLocks noChangeArrowheads="1"/>
          </p:cNvSpPr>
          <p:nvPr/>
        </p:nvSpPr>
        <p:spPr bwMode="auto">
          <a:xfrm>
            <a:off x="9331198" y="4148658"/>
            <a:ext cx="1025788" cy="307848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t"/>
          <a:lstStyle/>
          <a:p>
            <a:pPr algn="ctr">
              <a:spcBef>
                <a:spcPct val="0"/>
              </a:spcBef>
            </a:pPr>
            <a:r>
              <a:rPr lang="zh-CN" altLang="en-US" b="1" cap="all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遊戲成果</a:t>
            </a:r>
            <a:endParaRPr lang="en-US" altLang="zh-CN" b="1" cap="all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50329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3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100"/>
                            </p:stCondLst>
                            <p:childTnLst>
                              <p:par>
                                <p:cTn id="2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3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400"/>
                            </p:stCondLst>
                            <p:childTnLst>
                              <p:par>
                                <p:cTn id="29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3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1700"/>
                            </p:stCondLst>
                            <p:childTnLst>
                              <p:par>
                                <p:cTn id="34" presetID="2" presetClass="entr" presetSubtype="4" decel="5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3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2" presetClass="entr" presetSubtype="4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/>
                                        <p:tgtEl>
                                          <p:spTgt spid="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5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12" presetClass="entr" presetSubtype="4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9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12" presetClass="entr" presetSubtype="4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53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77" grpId="0"/>
      <p:bldP spid="78" grpId="0"/>
      <p:bldP spid="79" grpId="0"/>
      <p:bldP spid="8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8880031" y="0"/>
            <a:ext cx="3310382" cy="6859588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91" name="组合 90"/>
          <p:cNvGrpSpPr/>
          <p:nvPr/>
        </p:nvGrpSpPr>
        <p:grpSpPr>
          <a:xfrm>
            <a:off x="7450748" y="1817142"/>
            <a:ext cx="2858566" cy="3225304"/>
            <a:chOff x="1632857" y="1363189"/>
            <a:chExt cx="1684422" cy="1900524"/>
          </a:xfrm>
        </p:grpSpPr>
        <p:sp>
          <p:nvSpPr>
            <p:cNvPr id="9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4" name="文本框 94"/>
            <p:cNvSpPr txBox="1"/>
            <p:nvPr/>
          </p:nvSpPr>
          <p:spPr>
            <a:xfrm>
              <a:off x="1705546" y="2007617"/>
              <a:ext cx="1539044" cy="584881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zh-CN" altLang="en-US" sz="60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總結</a:t>
              </a:r>
            </a:p>
          </p:txBody>
        </p:sp>
      </p:grpSp>
      <p:sp>
        <p:nvSpPr>
          <p:cNvPr id="29" name="TextBox 504"/>
          <p:cNvSpPr txBox="1"/>
          <p:nvPr/>
        </p:nvSpPr>
        <p:spPr>
          <a:xfrm>
            <a:off x="1022962" y="1566090"/>
            <a:ext cx="5777888" cy="409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lnSpc>
                <a:spcPct val="130000"/>
              </a:lnSpc>
              <a:defRPr sz="1400">
                <a:solidFill>
                  <a:schemeClr val="tx1">
                    <a:lumMod val="75000"/>
                    <a:lumOff val="25000"/>
                  </a:schemeClr>
                </a:solidFill>
                <a:latin typeface="微软雅黑" pitchFamily="34" charset="-122"/>
                <a:ea typeface="微软雅黑" pitchFamily="34" charset="-122"/>
              </a:defRPr>
            </a:lvl1pPr>
          </a:lstStyle>
          <a:p>
            <a:pPr algn="just">
              <a:lnSpc>
                <a:spcPct val="150000"/>
              </a:lnSpc>
              <a:spcAft>
                <a:spcPts val="1200"/>
              </a:spcAft>
            </a:pPr>
            <a:r>
              <a:rPr lang="zh-CN" altLang="en-US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    </a:t>
            </a:r>
            <a:r>
              <a:rPr lang="zh-TW" altLang="en-US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製作一個</a:t>
            </a:r>
            <a:r>
              <a:rPr lang="en-US" altLang="zh-TW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Minesweeper</a:t>
            </a:r>
            <a:r>
              <a:rPr lang="zh-TW" altLang="en-US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遊戲需要考慮許多方面的因素，包括遊戲目的、需求、範圍、成果和風險等。在開發過程中，需要仔細設計遊戲邏輯、界面和用戶體驗，同時還需要考慮開發時間和資源限制，以及減少可能面臨的風險。最終，製作出一個高品質、易用的</a:t>
            </a:r>
            <a:r>
              <a:rPr lang="en-US" altLang="zh-TW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Minesweeper</a:t>
            </a:r>
            <a:r>
              <a:rPr lang="zh-TW" altLang="en-US" sz="2200" b="1" dirty="0">
                <a:solidFill>
                  <a:schemeClr val="bg1">
                    <a:lumMod val="50000"/>
                  </a:schemeClr>
                </a:solidFill>
                <a:sym typeface="微软雅黑" pitchFamily="34" charset="-122"/>
              </a:rPr>
              <a:t>遊戲，能夠讓玩家感受到挑戰和樂趣。</a:t>
            </a:r>
            <a:endParaRPr lang="en-US" altLang="zh-CN" sz="2200" dirty="0">
              <a:solidFill>
                <a:schemeClr val="bg1">
                  <a:lumMod val="50000"/>
                </a:schemeClr>
              </a:solidFill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933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9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6"/>
          <p:cNvSpPr>
            <a:spLocks noChangeArrowheads="1"/>
          </p:cNvSpPr>
          <p:nvPr/>
        </p:nvSpPr>
        <p:spPr bwMode="auto">
          <a:xfrm>
            <a:off x="-9524" y="-1883"/>
            <a:ext cx="3256885" cy="6859587"/>
          </a:xfrm>
          <a:prstGeom prst="rect">
            <a:avLst/>
          </a:prstGeom>
          <a:solidFill>
            <a:srgbClr val="3B68A1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2939778" y="0"/>
            <a:ext cx="4520238" cy="6859587"/>
          </a:xfrm>
          <a:prstGeom prst="rect">
            <a:avLst/>
          </a:prstGeom>
          <a:solidFill>
            <a:srgbClr val="F79E5A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2" name="矩形 8"/>
          <p:cNvSpPr>
            <a:spLocks noChangeArrowheads="1"/>
          </p:cNvSpPr>
          <p:nvPr/>
        </p:nvSpPr>
        <p:spPr bwMode="auto">
          <a:xfrm>
            <a:off x="6103798" y="-19294"/>
            <a:ext cx="3299888" cy="6899384"/>
          </a:xfrm>
          <a:prstGeom prst="rect">
            <a:avLst/>
          </a:prstGeom>
          <a:solidFill>
            <a:srgbClr val="4DCEB8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3" name="矩形 9"/>
          <p:cNvSpPr>
            <a:spLocks noChangeArrowheads="1"/>
          </p:cNvSpPr>
          <p:nvPr/>
        </p:nvSpPr>
        <p:spPr bwMode="auto">
          <a:xfrm>
            <a:off x="9197788" y="-21177"/>
            <a:ext cx="3006072" cy="6899384"/>
          </a:xfrm>
          <a:prstGeom prst="rect">
            <a:avLst/>
          </a:prstGeom>
          <a:solidFill>
            <a:srgbClr val="B95F95"/>
          </a:solidFill>
          <a:ln>
            <a:noFill/>
          </a:ln>
        </p:spPr>
        <p:txBody>
          <a:bodyPr lIns="91404" tIns="45702" rIns="91404" bIns="45702" anchor="ctr"/>
          <a:lstStyle/>
          <a:p>
            <a:pPr algn="ctr" eaLnBrk="1" hangingPunct="1">
              <a:buFont typeface="Arial" pitchFamily="34" charset="0"/>
              <a:buNone/>
            </a:pPr>
            <a:endParaRPr lang="zh-CN" altLang="zh-CN">
              <a:solidFill>
                <a:srgbClr val="FFFFFF"/>
              </a:solidFill>
              <a:latin typeface="宋体" pitchFamily="2" charset="-122"/>
              <a:sym typeface="宋体" pitchFamily="2" charset="-122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-22971" y="1908417"/>
            <a:ext cx="12213384" cy="2788058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/>
          <p:cNvSpPr/>
          <p:nvPr/>
        </p:nvSpPr>
        <p:spPr>
          <a:xfrm>
            <a:off x="5296877" y="2823275"/>
            <a:ext cx="4285273" cy="830993"/>
          </a:xfrm>
          <a:prstGeom prst="rect">
            <a:avLst/>
          </a:prstGeom>
        </p:spPr>
        <p:txBody>
          <a:bodyPr wrap="square" lIns="91437" tIns="45718" rIns="91437" bIns="45718">
            <a:spAutoFit/>
          </a:bodyPr>
          <a:lstStyle/>
          <a:p>
            <a:r>
              <a:rPr lang="zh-CN" altLang="en-US" sz="4800" b="1" dirty="0">
                <a:solidFill>
                  <a:srgbClr val="3B68A1"/>
                </a:solidFill>
                <a:latin typeface="微软雅黑" pitchFamily="34" charset="-122"/>
                <a:ea typeface="微软雅黑" pitchFamily="34" charset="-122"/>
              </a:rPr>
              <a:t>遊戲介紹</a:t>
            </a:r>
          </a:p>
        </p:txBody>
      </p:sp>
      <p:grpSp>
        <p:nvGrpSpPr>
          <p:cNvPr id="20" name="组合 19"/>
          <p:cNvGrpSpPr/>
          <p:nvPr/>
        </p:nvGrpSpPr>
        <p:grpSpPr>
          <a:xfrm>
            <a:off x="2661106" y="2071505"/>
            <a:ext cx="2157526" cy="2434324"/>
            <a:chOff x="1632857" y="1363189"/>
            <a:chExt cx="1684422" cy="1900524"/>
          </a:xfrm>
        </p:grpSpPr>
        <p:sp>
          <p:nvSpPr>
            <p:cNvPr id="21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0"/>
                    <a:lumOff val="100000"/>
                  </a:schemeClr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203200" dist="762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文本框 94"/>
            <p:cNvSpPr txBox="1"/>
            <p:nvPr/>
          </p:nvSpPr>
          <p:spPr>
            <a:xfrm>
              <a:off x="1705546" y="1721159"/>
              <a:ext cx="1539044" cy="1111328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8800" b="1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B</a:t>
              </a:r>
              <a:endParaRPr lang="zh-CN" altLang="en-US" sz="8800" b="1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617391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3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5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vertical)">
                                      <p:cBhvr>
                                        <p:cTn id="16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200"/>
                            </p:stCondLst>
                            <p:childTnLst>
                              <p:par>
                                <p:cTn id="27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12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1" grpId="0" animBg="1"/>
      <p:bldP spid="12" grpId="0" animBg="1"/>
      <p:bldP spid="13" grpId="0" animBg="1"/>
      <p:bldP spid="14" grpId="0" animBg="1"/>
      <p:bldP spid="1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遊戲介紹</a:t>
            </a: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1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4680842" y="2774539"/>
            <a:ext cx="7365317" cy="227703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</a:pPr>
            <a:r>
              <a:rPr lang="en-US" altLang="zh-TW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r>
              <a:rPr lang="zh-TW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是一款經典的解謎遊戲，通常是在</a:t>
            </a:r>
            <a:r>
              <a:rPr lang="en-US" altLang="zh-TW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Windows</a:t>
            </a:r>
            <a:r>
              <a:rPr lang="zh-TW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操作系統中自帶的小遊戲之一。</a:t>
            </a:r>
            <a:r>
              <a:rPr lang="en-US" altLang="zh-TW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r>
              <a:rPr lang="zh-TW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的遊戲內容是在一個方塊網格中找出地雷的位置並標記它們，最終揭開所有非地雷方塊，完成遊戲。本次製作的</a:t>
            </a:r>
            <a:r>
              <a:rPr lang="en-US" altLang="zh-TW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Minesweeper</a:t>
            </a:r>
            <a:r>
              <a:rPr lang="zh-TW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遊戲將基於經典的</a:t>
            </a:r>
            <a:r>
              <a:rPr lang="en-US" altLang="zh-TW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Windows</a:t>
            </a:r>
            <a:r>
              <a:rPr lang="zh-TW" altLang="en-US" sz="20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版本，但同時也會加入一些新的元素，以增加遊戲的趣味性和挑戰性。</a:t>
            </a:r>
            <a:endParaRPr lang="zh-CN" altLang="en-US" sz="20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1028" name="Picture 4" descr="Minesweeper APK for Android Download">
            <a:extLst>
              <a:ext uri="{FF2B5EF4-FFF2-40B4-BE49-F238E27FC236}">
                <a16:creationId xmlns:a16="http://schemas.microsoft.com/office/drawing/2014/main" id="{702C1903-8FBC-ED61-4D2B-1599ABD75C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823" y="2378879"/>
            <a:ext cx="4399224" cy="32996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480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HK" altLang="en-US" sz="3500" noProof="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遊戲流程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2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40" name="Rectangle 23"/>
          <p:cNvSpPr>
            <a:spLocks noChangeArrowheads="1"/>
          </p:cNvSpPr>
          <p:nvPr/>
        </p:nvSpPr>
        <p:spPr bwMode="auto">
          <a:xfrm>
            <a:off x="5448692" y="3507352"/>
            <a:ext cx="1572446" cy="8925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zh-CN" altLang="en-US" sz="2600" b="1" dirty="0">
                <a:solidFill>
                  <a:srgbClr val="7D7D7D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单击此处添加标题</a:t>
            </a:r>
            <a:endParaRPr lang="en-US" altLang="zh-CN" sz="2600" b="1" dirty="0">
              <a:solidFill>
                <a:srgbClr val="7D7D7D"/>
              </a:solidFill>
              <a:latin typeface="微软雅黑" pitchFamily="34" charset="-122"/>
              <a:ea typeface="微软雅黑" pitchFamily="34" charset="-122"/>
              <a:sym typeface="微软雅黑" pitchFamily="34" charset="-122"/>
            </a:endParaRPr>
          </a:p>
        </p:txBody>
      </p:sp>
      <p:grpSp>
        <p:nvGrpSpPr>
          <p:cNvPr id="45" name="组合 30"/>
          <p:cNvGrpSpPr>
            <a:grpSpLocks/>
          </p:cNvGrpSpPr>
          <p:nvPr/>
        </p:nvGrpSpPr>
        <p:grpSpPr bwMode="auto">
          <a:xfrm>
            <a:off x="3830439" y="2222484"/>
            <a:ext cx="4591466" cy="4242894"/>
            <a:chOff x="0" y="0"/>
            <a:chExt cx="3763541" cy="3478292"/>
          </a:xfrm>
        </p:grpSpPr>
        <p:sp>
          <p:nvSpPr>
            <p:cNvPr id="46" name="AutoShape 4"/>
            <p:cNvSpPr>
              <a:spLocks noChangeArrowheads="1"/>
            </p:cNvSpPr>
            <p:nvPr/>
          </p:nvSpPr>
          <p:spPr bwMode="auto">
            <a:xfrm rot="-2232521">
              <a:off x="0" y="0"/>
              <a:ext cx="3763541" cy="3478292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600"/>
                <a:gd name="T19" fmla="*/ 0 h 21600"/>
                <a:gd name="T20" fmla="*/ 21600 w 21600"/>
                <a:gd name="T21" fmla="*/ 2160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5955" y="16037"/>
                  </a:moveTo>
                  <a:cubicBezTo>
                    <a:pt x="17358" y="14655"/>
                    <a:pt x="18149" y="12769"/>
                    <a:pt x="18149" y="10800"/>
                  </a:cubicBezTo>
                  <a:cubicBezTo>
                    <a:pt x="18149" y="9018"/>
                    <a:pt x="17501" y="7297"/>
                    <a:pt x="16328" y="5957"/>
                  </a:cubicBezTo>
                  <a:lnTo>
                    <a:pt x="18924" y="3683"/>
                  </a:lnTo>
                  <a:cubicBezTo>
                    <a:pt x="20649" y="5653"/>
                    <a:pt x="21600" y="8182"/>
                    <a:pt x="21600" y="10800"/>
                  </a:cubicBezTo>
                  <a:cubicBezTo>
                    <a:pt x="21600" y="13693"/>
                    <a:pt x="20438" y="16466"/>
                    <a:pt x="18376" y="18496"/>
                  </a:cubicBezTo>
                  <a:lnTo>
                    <a:pt x="20270" y="20420"/>
                  </a:lnTo>
                  <a:lnTo>
                    <a:pt x="14012" y="20372"/>
                  </a:lnTo>
                  <a:lnTo>
                    <a:pt x="14061" y="14113"/>
                  </a:lnTo>
                  <a:lnTo>
                    <a:pt x="15955" y="16037"/>
                  </a:lnTo>
                  <a:close/>
                </a:path>
              </a:pathLst>
            </a:custGeom>
            <a:solidFill>
              <a:srgbClr val="4DCEB8"/>
            </a:solidFill>
            <a:ln w="3175">
              <a:noFill/>
              <a:bevel/>
              <a:headEnd/>
              <a:tailEnd/>
            </a:ln>
          </p:spPr>
          <p:txBody>
            <a:bodyPr lIns="0" rIns="0" anchor="ctr"/>
            <a:lstStyle/>
            <a:p>
              <a:endParaRPr lang="zh-CN" altLang="en-US"/>
            </a:p>
          </p:txBody>
        </p:sp>
        <p:sp>
          <p:nvSpPr>
            <p:cNvPr id="47" name="WordArt 7"/>
            <p:cNvSpPr>
              <a:spLocks noChangeArrowheads="1" noChangeShapeType="1" noTextEdit="1"/>
            </p:cNvSpPr>
            <p:nvPr/>
          </p:nvSpPr>
          <p:spPr bwMode="auto">
            <a:xfrm rot="3394332">
              <a:off x="1373568" y="482430"/>
              <a:ext cx="2105025" cy="1771650"/>
            </a:xfrm>
            <a:prstGeom prst="rect">
              <a:avLst/>
            </a:prstGeom>
          </p:spPr>
          <p:txBody>
            <a:bodyPr spcFirstLastPara="1" wrap="none" fromWordArt="1">
              <a:prstTxWarp prst="textArchUp">
                <a:avLst>
                  <a:gd name="adj" fmla="val 12546007"/>
                </a:avLst>
              </a:prstTxWarp>
            </a:bodyPr>
            <a:lstStyle/>
            <a:p>
              <a:pPr algn="ctr">
                <a:defRPr/>
              </a:pPr>
              <a:r>
                <a:rPr lang="zh-CN" altLang="en-US" sz="2000" kern="10" dirty="0">
                  <a:ln w="6350" cmpd="sng">
                    <a:noFill/>
                    <a:bevel/>
                    <a:headEnd/>
                    <a:tailEnd/>
                  </a:ln>
                  <a:solidFill>
                    <a:srgbClr val="FFFFFF"/>
                  </a:solidFill>
                  <a:latin typeface="微软雅黑"/>
                  <a:ea typeface="微软雅黑"/>
                </a:rPr>
                <a:t>標記地雷</a:t>
              </a:r>
            </a:p>
          </p:txBody>
        </p:sp>
      </p:grpSp>
      <p:grpSp>
        <p:nvGrpSpPr>
          <p:cNvPr id="48" name="组合 33"/>
          <p:cNvGrpSpPr>
            <a:grpSpLocks/>
          </p:cNvGrpSpPr>
          <p:nvPr/>
        </p:nvGrpSpPr>
        <p:grpSpPr bwMode="auto">
          <a:xfrm>
            <a:off x="7666938" y="2222437"/>
            <a:ext cx="2931876" cy="1802455"/>
            <a:chOff x="0" y="0"/>
            <a:chExt cx="2403475" cy="1478171"/>
          </a:xfrm>
        </p:grpSpPr>
        <p:sp>
          <p:nvSpPr>
            <p:cNvPr id="49" name="Line 19"/>
            <p:cNvSpPr>
              <a:spLocks noChangeShapeType="1"/>
            </p:cNvSpPr>
            <p:nvPr/>
          </p:nvSpPr>
          <p:spPr bwMode="auto">
            <a:xfrm flipH="1">
              <a:off x="0" y="347476"/>
              <a:ext cx="2403475" cy="1"/>
            </a:xfrm>
            <a:prstGeom prst="line">
              <a:avLst/>
            </a:prstGeom>
            <a:noFill/>
            <a:ln w="19050">
              <a:solidFill>
                <a:srgbClr val="4DCEB8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3200"/>
            </a:p>
          </p:txBody>
        </p:sp>
        <p:sp>
          <p:nvSpPr>
            <p:cNvPr id="50" name="TextBox 19"/>
            <p:cNvSpPr>
              <a:spLocks noChangeArrowheads="1"/>
            </p:cNvSpPr>
            <p:nvPr/>
          </p:nvSpPr>
          <p:spPr bwMode="auto">
            <a:xfrm>
              <a:off x="638688" y="0"/>
              <a:ext cx="1728238" cy="3281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4D4D4D"/>
                  </a:solidFill>
                  <a:latin typeface="微软雅黑" pitchFamily="34" charset="-122"/>
                  <a:ea typeface="微软雅黑" pitchFamily="34" charset="-122"/>
                  <a:sym typeface="宋体" pitchFamily="2" charset="-122"/>
                </a:rPr>
                <a:t>標記地雷</a:t>
              </a:r>
              <a:endParaRPr lang="zh-CN" altLang="en-US" sz="32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51" name="TextBox 20"/>
            <p:cNvSpPr>
              <a:spLocks noChangeArrowheads="1"/>
            </p:cNvSpPr>
            <p:nvPr/>
          </p:nvSpPr>
          <p:spPr bwMode="auto">
            <a:xfrm>
              <a:off x="638688" y="370591"/>
              <a:ext cx="1728787" cy="110758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rgbClr val="7D7D7D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玩家可以在疑似是地雷的方塊上標記旗幟，以提示自己該方塊可能是地雷。</a:t>
              </a:r>
              <a:endParaRPr lang="zh-CN" altLang="en-US" sz="3200" dirty="0"/>
            </a:p>
          </p:txBody>
        </p:sp>
      </p:grpSp>
      <p:grpSp>
        <p:nvGrpSpPr>
          <p:cNvPr id="52" name="组合 1"/>
          <p:cNvGrpSpPr>
            <a:grpSpLocks/>
          </p:cNvGrpSpPr>
          <p:nvPr/>
        </p:nvGrpSpPr>
        <p:grpSpPr bwMode="auto">
          <a:xfrm>
            <a:off x="4097140" y="2187734"/>
            <a:ext cx="4591464" cy="4240956"/>
            <a:chOff x="0" y="0"/>
            <a:chExt cx="3764584" cy="3477329"/>
          </a:xfrm>
        </p:grpSpPr>
        <p:sp>
          <p:nvSpPr>
            <p:cNvPr id="53" name="AutoShape 6"/>
            <p:cNvSpPr>
              <a:spLocks noChangeArrowheads="1"/>
            </p:cNvSpPr>
            <p:nvPr/>
          </p:nvSpPr>
          <p:spPr bwMode="auto">
            <a:xfrm rot="12146960">
              <a:off x="0" y="0"/>
              <a:ext cx="3764584" cy="347732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600"/>
                <a:gd name="T19" fmla="*/ 0 h 21600"/>
                <a:gd name="T20" fmla="*/ 21600 w 21600"/>
                <a:gd name="T21" fmla="*/ 2160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5955" y="16037"/>
                  </a:moveTo>
                  <a:cubicBezTo>
                    <a:pt x="17358" y="14655"/>
                    <a:pt x="18149" y="12769"/>
                    <a:pt x="18149" y="10800"/>
                  </a:cubicBezTo>
                  <a:cubicBezTo>
                    <a:pt x="18149" y="9130"/>
                    <a:pt x="17580" y="7511"/>
                    <a:pt x="16538" y="6208"/>
                  </a:cubicBezTo>
                  <a:lnTo>
                    <a:pt x="19232" y="4052"/>
                  </a:lnTo>
                  <a:cubicBezTo>
                    <a:pt x="20765" y="5967"/>
                    <a:pt x="21600" y="8347"/>
                    <a:pt x="21600" y="10800"/>
                  </a:cubicBezTo>
                  <a:cubicBezTo>
                    <a:pt x="21600" y="13693"/>
                    <a:pt x="20438" y="16466"/>
                    <a:pt x="18376" y="18496"/>
                  </a:cubicBezTo>
                  <a:lnTo>
                    <a:pt x="20270" y="20420"/>
                  </a:lnTo>
                  <a:lnTo>
                    <a:pt x="14012" y="20372"/>
                  </a:lnTo>
                  <a:lnTo>
                    <a:pt x="14061" y="14113"/>
                  </a:lnTo>
                  <a:lnTo>
                    <a:pt x="15955" y="16037"/>
                  </a:lnTo>
                  <a:close/>
                </a:path>
              </a:pathLst>
            </a:custGeom>
            <a:solidFill>
              <a:srgbClr val="F79E5A"/>
            </a:solidFill>
            <a:ln w="3175">
              <a:noFill/>
              <a:bevel/>
              <a:headEnd/>
              <a:tailEnd/>
            </a:ln>
          </p:spPr>
          <p:txBody>
            <a:bodyPr anchor="ctr"/>
            <a:lstStyle/>
            <a:p>
              <a:endParaRPr lang="zh-CN" altLang="en-US"/>
            </a:p>
          </p:txBody>
        </p:sp>
        <p:sp>
          <p:nvSpPr>
            <p:cNvPr id="54" name="WordArt 9"/>
            <p:cNvSpPr>
              <a:spLocks noChangeArrowheads="1" noChangeShapeType="1" noTextEdit="1"/>
            </p:cNvSpPr>
            <p:nvPr/>
          </p:nvSpPr>
          <p:spPr bwMode="auto">
            <a:xfrm rot="17984564">
              <a:off x="219731" y="577468"/>
              <a:ext cx="2105025" cy="1770063"/>
            </a:xfrm>
            <a:prstGeom prst="rect">
              <a:avLst/>
            </a:prstGeom>
          </p:spPr>
          <p:txBody>
            <a:bodyPr spcFirstLastPara="1" wrap="none" fromWordArt="1">
              <a:prstTxWarp prst="textArchUp">
                <a:avLst>
                  <a:gd name="adj" fmla="val 12543391"/>
                </a:avLst>
              </a:prstTxWarp>
            </a:bodyPr>
            <a:lstStyle/>
            <a:p>
              <a:pPr algn="ctr">
                <a:defRPr/>
              </a:pPr>
              <a:r>
                <a:rPr lang="zh-CN" altLang="en-US" sz="2000" kern="10" dirty="0">
                  <a:ln w="6350" cmpd="sng">
                    <a:noFill/>
                    <a:bevel/>
                    <a:headEnd/>
                    <a:tailEnd/>
                  </a:ln>
                  <a:solidFill>
                    <a:schemeClr val="bg1"/>
                  </a:solidFill>
                  <a:latin typeface="微软雅黑"/>
                  <a:ea typeface="微软雅黑"/>
                </a:rPr>
                <a:t>揭開方塊</a:t>
              </a:r>
            </a:p>
          </p:txBody>
        </p:sp>
      </p:grpSp>
      <p:grpSp>
        <p:nvGrpSpPr>
          <p:cNvPr id="55" name="组合 40"/>
          <p:cNvGrpSpPr>
            <a:grpSpLocks/>
          </p:cNvGrpSpPr>
          <p:nvPr/>
        </p:nvGrpSpPr>
        <p:grpSpPr bwMode="auto">
          <a:xfrm>
            <a:off x="1653530" y="2627507"/>
            <a:ext cx="2953176" cy="2152513"/>
            <a:chOff x="0" y="0"/>
            <a:chExt cx="2420666" cy="1764944"/>
          </a:xfrm>
        </p:grpSpPr>
        <p:sp>
          <p:nvSpPr>
            <p:cNvPr id="56" name="Line 17"/>
            <p:cNvSpPr>
              <a:spLocks noChangeShapeType="1"/>
            </p:cNvSpPr>
            <p:nvPr/>
          </p:nvSpPr>
          <p:spPr bwMode="auto">
            <a:xfrm>
              <a:off x="15604" y="347476"/>
              <a:ext cx="2405062" cy="1"/>
            </a:xfrm>
            <a:prstGeom prst="line">
              <a:avLst/>
            </a:prstGeom>
            <a:noFill/>
            <a:ln w="19050">
              <a:solidFill>
                <a:srgbClr val="F79E5A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3200"/>
            </a:p>
          </p:txBody>
        </p:sp>
        <p:sp>
          <p:nvSpPr>
            <p:cNvPr id="57" name="TextBox 42"/>
            <p:cNvSpPr>
              <a:spLocks noChangeArrowheads="1"/>
            </p:cNvSpPr>
            <p:nvPr/>
          </p:nvSpPr>
          <p:spPr bwMode="auto">
            <a:xfrm>
              <a:off x="0" y="0"/>
              <a:ext cx="1728238" cy="32806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rgbClr val="4D4D4D"/>
                  </a:solidFill>
                  <a:latin typeface="微软雅黑" pitchFamily="34" charset="-122"/>
                  <a:ea typeface="微软雅黑" pitchFamily="34" charset="-122"/>
                  <a:sym typeface="宋体" pitchFamily="2" charset="-122"/>
                </a:rPr>
                <a:t>揭開方塊</a:t>
              </a:r>
              <a:endParaRPr lang="zh-CN" altLang="en-US" sz="32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58" name="TextBox 43"/>
            <p:cNvSpPr>
              <a:spLocks noChangeArrowheads="1"/>
            </p:cNvSpPr>
            <p:nvPr/>
          </p:nvSpPr>
          <p:spPr bwMode="auto">
            <a:xfrm>
              <a:off x="0" y="392578"/>
              <a:ext cx="1728787" cy="137236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rgbClr val="7D7D7D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玩家需要逐一揭開所有非地雷方塊，直到所有非地雷方塊都被揭開為止。當玩家揭開一個地雷方塊時，遊戲即結束。</a:t>
              </a:r>
              <a:endParaRPr lang="zh-CN" altLang="en-US" sz="3200" dirty="0"/>
            </a:p>
          </p:txBody>
        </p:sp>
      </p:grpSp>
      <p:grpSp>
        <p:nvGrpSpPr>
          <p:cNvPr id="59" name="组合 3"/>
          <p:cNvGrpSpPr>
            <a:grpSpLocks/>
          </p:cNvGrpSpPr>
          <p:nvPr/>
        </p:nvGrpSpPr>
        <p:grpSpPr bwMode="auto">
          <a:xfrm>
            <a:off x="4109500" y="1806898"/>
            <a:ext cx="4242894" cy="4591466"/>
            <a:chOff x="0" y="0"/>
            <a:chExt cx="3477329" cy="3764584"/>
          </a:xfrm>
        </p:grpSpPr>
        <p:sp>
          <p:nvSpPr>
            <p:cNvPr id="60" name="AutoShape 5"/>
            <p:cNvSpPr>
              <a:spLocks noChangeArrowheads="1"/>
            </p:cNvSpPr>
            <p:nvPr/>
          </p:nvSpPr>
          <p:spPr bwMode="auto">
            <a:xfrm rot="5078397">
              <a:off x="-143627" y="143626"/>
              <a:ext cx="3764584" cy="347732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w 21600"/>
                <a:gd name="T19" fmla="*/ 0 h 21600"/>
                <a:gd name="T20" fmla="*/ 21600 w 21600"/>
                <a:gd name="T21" fmla="*/ 21600 h 21600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T18" t="T19" r="T20" b="T21"/>
              <a:pathLst>
                <a:path w="21600" h="21600">
                  <a:moveTo>
                    <a:pt x="15955" y="16037"/>
                  </a:moveTo>
                  <a:cubicBezTo>
                    <a:pt x="17358" y="14655"/>
                    <a:pt x="18149" y="12769"/>
                    <a:pt x="18149" y="10800"/>
                  </a:cubicBezTo>
                  <a:cubicBezTo>
                    <a:pt x="18149" y="9018"/>
                    <a:pt x="17501" y="7297"/>
                    <a:pt x="16327" y="5957"/>
                  </a:cubicBezTo>
                  <a:lnTo>
                    <a:pt x="18923" y="3683"/>
                  </a:lnTo>
                  <a:cubicBezTo>
                    <a:pt x="20648" y="5652"/>
                    <a:pt x="21600" y="8181"/>
                    <a:pt x="21600" y="10800"/>
                  </a:cubicBezTo>
                  <a:cubicBezTo>
                    <a:pt x="21600" y="13693"/>
                    <a:pt x="20438" y="16466"/>
                    <a:pt x="18376" y="18496"/>
                  </a:cubicBezTo>
                  <a:lnTo>
                    <a:pt x="20270" y="20420"/>
                  </a:lnTo>
                  <a:lnTo>
                    <a:pt x="14012" y="20372"/>
                  </a:lnTo>
                  <a:lnTo>
                    <a:pt x="14061" y="14113"/>
                  </a:lnTo>
                  <a:lnTo>
                    <a:pt x="15955" y="16037"/>
                  </a:lnTo>
                  <a:close/>
                </a:path>
              </a:pathLst>
            </a:custGeom>
            <a:solidFill>
              <a:srgbClr val="B95F95"/>
            </a:solidFill>
            <a:ln w="3175">
              <a:noFill/>
              <a:bevel/>
              <a:headEnd/>
              <a:tailEnd/>
            </a:ln>
          </p:spPr>
          <p:txBody>
            <a:bodyPr lIns="0" rIns="0" anchor="ctr"/>
            <a:lstStyle/>
            <a:p>
              <a:endParaRPr lang="zh-CN" altLang="en-US"/>
            </a:p>
          </p:txBody>
        </p:sp>
        <p:sp>
          <p:nvSpPr>
            <p:cNvPr id="61" name="WordArt 8"/>
            <p:cNvSpPr>
              <a:spLocks noChangeArrowheads="1" noChangeShapeType="1" noTextEdit="1"/>
            </p:cNvSpPr>
            <p:nvPr/>
          </p:nvSpPr>
          <p:spPr bwMode="auto">
            <a:xfrm rot="79672">
              <a:off x="498799" y="1639250"/>
              <a:ext cx="2474912" cy="1771650"/>
            </a:xfrm>
            <a:prstGeom prst="rect">
              <a:avLst/>
            </a:prstGeom>
          </p:spPr>
          <p:txBody>
            <a:bodyPr spcFirstLastPara="1" wrap="none" fromWordArt="1">
              <a:prstTxWarp prst="textArchDown">
                <a:avLst>
                  <a:gd name="adj" fmla="val 1788643"/>
                </a:avLst>
              </a:prstTxWarp>
            </a:bodyPr>
            <a:lstStyle/>
            <a:p>
              <a:pPr algn="ctr">
                <a:defRPr/>
              </a:pPr>
              <a:r>
                <a:rPr lang="zh-TW" altLang="en-US" sz="2000" kern="10" dirty="0">
                  <a:ln w="6350" cmpd="sng">
                    <a:noFill/>
                    <a:bevel/>
                    <a:headEnd/>
                    <a:tailEnd/>
                  </a:ln>
                  <a:solidFill>
                    <a:schemeClr val="bg1"/>
                  </a:solidFill>
                  <a:latin typeface="微软雅黑"/>
                  <a:ea typeface="微软雅黑"/>
                </a:rPr>
                <a:t>遊戲結束檢測</a:t>
              </a:r>
              <a:endParaRPr lang="zh-CN" altLang="en-US" sz="2000" kern="10" dirty="0">
                <a:ln w="6350" cmpd="sng">
                  <a:noFill/>
                  <a:bevel/>
                  <a:headEnd/>
                  <a:tailEnd/>
                </a:ln>
                <a:solidFill>
                  <a:schemeClr val="bg1"/>
                </a:solidFill>
                <a:latin typeface="微软雅黑"/>
                <a:ea typeface="微软雅黑"/>
              </a:endParaRPr>
            </a:p>
          </p:txBody>
        </p:sp>
      </p:grpSp>
      <p:grpSp>
        <p:nvGrpSpPr>
          <p:cNvPr id="62" name="组合 47"/>
          <p:cNvGrpSpPr>
            <a:grpSpLocks/>
          </p:cNvGrpSpPr>
          <p:nvPr/>
        </p:nvGrpSpPr>
        <p:grpSpPr bwMode="auto">
          <a:xfrm>
            <a:off x="7615728" y="4303402"/>
            <a:ext cx="3168041" cy="2547248"/>
            <a:chOff x="-122133" y="35706"/>
            <a:chExt cx="2596431" cy="2088790"/>
          </a:xfrm>
        </p:grpSpPr>
        <p:sp>
          <p:nvSpPr>
            <p:cNvPr id="63" name="Line 18"/>
            <p:cNvSpPr>
              <a:spLocks noChangeShapeType="1"/>
            </p:cNvSpPr>
            <p:nvPr/>
          </p:nvSpPr>
          <p:spPr bwMode="auto">
            <a:xfrm flipH="1">
              <a:off x="-122133" y="532490"/>
              <a:ext cx="1008223" cy="532295"/>
            </a:xfrm>
            <a:prstGeom prst="line">
              <a:avLst/>
            </a:prstGeom>
            <a:noFill/>
            <a:ln w="19050">
              <a:solidFill>
                <a:srgbClr val="B95F95"/>
              </a:solidFill>
              <a:bevel/>
              <a:headEnd/>
              <a:tailEnd type="triangle" w="med" len="med"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</a:extLst>
          </p:spPr>
          <p:txBody>
            <a:bodyPr/>
            <a:lstStyle/>
            <a:p>
              <a:endParaRPr lang="zh-CN" altLang="en-US" sz="3200"/>
            </a:p>
          </p:txBody>
        </p:sp>
        <p:sp>
          <p:nvSpPr>
            <p:cNvPr id="64" name="TextBox 19"/>
            <p:cNvSpPr>
              <a:spLocks noChangeArrowheads="1"/>
            </p:cNvSpPr>
            <p:nvPr/>
          </p:nvSpPr>
          <p:spPr bwMode="auto">
            <a:xfrm>
              <a:off x="691075" y="35706"/>
              <a:ext cx="1728238" cy="3280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/>
              <a:r>
                <a:rPr lang="zh-TW" altLang="en-US" sz="2000" b="1" dirty="0">
                  <a:solidFill>
                    <a:srgbClr val="4D4D4D"/>
                  </a:solidFill>
                  <a:latin typeface="微软雅黑" pitchFamily="34" charset="-122"/>
                  <a:ea typeface="微软雅黑" pitchFamily="34" charset="-122"/>
                  <a:sym typeface="宋体" pitchFamily="2" charset="-122"/>
                </a:rPr>
                <a:t>遊戲結束檢測</a:t>
              </a:r>
              <a:endParaRPr lang="zh-CN" altLang="en-US" sz="3200" b="1" dirty="0">
                <a:solidFill>
                  <a:srgbClr val="000000"/>
                </a:solidFill>
                <a:latin typeface="微软雅黑" pitchFamily="34" charset="-122"/>
                <a:ea typeface="微软雅黑" pitchFamily="34" charset="-122"/>
                <a:sym typeface="宋体" pitchFamily="2" charset="-122"/>
              </a:endParaRPr>
            </a:p>
          </p:txBody>
        </p:sp>
        <p:sp>
          <p:nvSpPr>
            <p:cNvPr id="65" name="TextBox 20"/>
            <p:cNvSpPr>
              <a:spLocks noChangeArrowheads="1"/>
            </p:cNvSpPr>
            <p:nvPr/>
          </p:nvSpPr>
          <p:spPr bwMode="auto">
            <a:xfrm>
              <a:off x="745511" y="490005"/>
              <a:ext cx="1728787" cy="16344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TW" altLang="en-US" sz="1400" b="1" dirty="0">
                  <a:solidFill>
                    <a:srgbClr val="7D7D7D"/>
                  </a:solidFill>
                  <a:latin typeface="微软雅黑" pitchFamily="34" charset="-122"/>
                  <a:ea typeface="微软雅黑" pitchFamily="34" charset="-122"/>
                  <a:sym typeface="微软雅黑" pitchFamily="34" charset="-122"/>
                </a:rPr>
                <a:t>當玩家揭開所有非地雷方塊，或者標記所有地雷方塊時，遊戲即結束。如果揭開了一個地雷方塊，則遊戲失敗；否則，遊戲成功。</a:t>
              </a:r>
              <a:endParaRPr lang="zh-CN" altLang="en-US" sz="1400" b="1" dirty="0">
                <a:solidFill>
                  <a:srgbClr val="7D7D7D"/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13886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800"/>
                            </p:stCondLst>
                            <p:childTnLst>
                              <p:par>
                                <p:cTn id="1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300"/>
                            </p:stCondLst>
                            <p:childTnLst>
                              <p:par>
                                <p:cTn id="23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1800"/>
                            </p:stCondLst>
                            <p:childTnLst>
                              <p:par>
                                <p:cTn id="27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29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3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3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800"/>
                            </p:stCondLst>
                            <p:childTnLst>
                              <p:par>
                                <p:cTn id="3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3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300"/>
                            </p:stCondLst>
                            <p:childTnLst>
                              <p:par>
                                <p:cTn id="3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1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38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45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40" grpId="0" bldLvl="0" autoUpdateAnimBg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组合 28"/>
          <p:cNvGrpSpPr/>
          <p:nvPr/>
        </p:nvGrpSpPr>
        <p:grpSpPr>
          <a:xfrm>
            <a:off x="0" y="1181099"/>
            <a:ext cx="6241123" cy="221353"/>
            <a:chOff x="0" y="-1"/>
            <a:chExt cx="9985800" cy="287760"/>
          </a:xfrm>
        </p:grpSpPr>
        <p:sp>
          <p:nvSpPr>
            <p:cNvPr id="35" name="Shape 5209"/>
            <p:cNvSpPr/>
            <p:nvPr/>
          </p:nvSpPr>
          <p:spPr>
            <a:xfrm>
              <a:off x="0" y="0"/>
              <a:ext cx="2496450" cy="287759"/>
            </a:xfrm>
            <a:prstGeom prst="rect">
              <a:avLst/>
            </a:prstGeom>
            <a:solidFill>
              <a:srgbClr val="3B68A1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6" name="Shape 5209"/>
            <p:cNvSpPr/>
            <p:nvPr/>
          </p:nvSpPr>
          <p:spPr>
            <a:xfrm>
              <a:off x="2496450" y="0"/>
              <a:ext cx="2496450" cy="287759"/>
            </a:xfrm>
            <a:prstGeom prst="rect">
              <a:avLst/>
            </a:prstGeom>
            <a:solidFill>
              <a:srgbClr val="F79E5A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7" name="Shape 5209"/>
            <p:cNvSpPr/>
            <p:nvPr/>
          </p:nvSpPr>
          <p:spPr>
            <a:xfrm>
              <a:off x="4992900" y="0"/>
              <a:ext cx="2496450" cy="287759"/>
            </a:xfrm>
            <a:prstGeom prst="rect">
              <a:avLst/>
            </a:prstGeom>
            <a:solidFill>
              <a:srgbClr val="4DCEB8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  <p:sp>
          <p:nvSpPr>
            <p:cNvPr id="38" name="Shape 5209"/>
            <p:cNvSpPr/>
            <p:nvPr/>
          </p:nvSpPr>
          <p:spPr>
            <a:xfrm>
              <a:off x="7489350" y="-1"/>
              <a:ext cx="2496450" cy="287759"/>
            </a:xfrm>
            <a:prstGeom prst="rect">
              <a:avLst/>
            </a:prstGeom>
            <a:solidFill>
              <a:srgbClr val="B95F95"/>
            </a:solidFill>
            <a:ln w="12700">
              <a:miter lim="400000"/>
            </a:ln>
          </p:spPr>
          <p:txBody>
            <a:bodyPr lIns="38100" tIns="38100" rIns="38100" bIns="38100" anchor="ctr"/>
            <a:lstStyle/>
            <a:p>
              <a:pPr lvl="0" algn="ctr">
                <a:buClr>
                  <a:srgbClr val="FFFFFF"/>
                </a:buClr>
                <a:defRPr>
                  <a:solidFill>
                    <a:srgbClr val="FFFFFF"/>
                  </a:solidFill>
                  <a:uFill>
                    <a:solidFill>
                      <a:srgbClr val="FFFFFF"/>
                    </a:solidFill>
                  </a:uFill>
                </a:defRPr>
              </a:pPr>
              <a:endParaRPr>
                <a:latin typeface="+mn-ea"/>
              </a:endParaRPr>
            </a:p>
          </p:txBody>
        </p:sp>
      </p:grpSp>
      <p:sp>
        <p:nvSpPr>
          <p:cNvPr id="39" name="Title 1"/>
          <p:cNvSpPr txBox="1">
            <a:spLocks/>
          </p:cNvSpPr>
          <p:nvPr/>
        </p:nvSpPr>
        <p:spPr>
          <a:xfrm>
            <a:off x="1001287" y="323927"/>
            <a:ext cx="3477711" cy="614595"/>
          </a:xfrm>
          <a:prstGeom prst="rect">
            <a:avLst/>
          </a:prstGeom>
        </p:spPr>
        <p:txBody>
          <a:bodyPr vert="horz" lIns="115214" tIns="57607" rIns="115214" bIns="57607" rtlCol="0" anchor="ctr">
            <a:noAutofit/>
          </a:bodyPr>
          <a:lstStyle>
            <a:lvl1pPr algn="ctr" defTabSz="1152144" rtl="0" eaLnBrk="1" latinLnBrk="0" hangingPunct="1">
              <a:spcBef>
                <a:spcPct val="0"/>
              </a:spcBef>
              <a:buNone/>
              <a:defRPr sz="55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zh-CN" altLang="en-US" sz="3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遊戲特色</a:t>
            </a:r>
            <a:endParaRPr kumimoji="0" lang="en-US" sz="3500" b="0" i="0" u="none" strike="noStrike" kern="1200" cap="none" spc="0" normalizeH="0" baseline="0" noProof="0" dirty="0">
              <a:ln>
                <a:noFill/>
              </a:ln>
              <a:solidFill>
                <a:schemeClr val="bg1">
                  <a:lumMod val="50000"/>
                </a:schemeClr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>
            <a:off x="338067" y="221471"/>
            <a:ext cx="692558" cy="781408"/>
            <a:chOff x="1632857" y="1363189"/>
            <a:chExt cx="1684422" cy="1900524"/>
          </a:xfrm>
        </p:grpSpPr>
        <p:sp>
          <p:nvSpPr>
            <p:cNvPr id="42" name="Freeform 5"/>
            <p:cNvSpPr>
              <a:spLocks/>
            </p:cNvSpPr>
            <p:nvPr/>
          </p:nvSpPr>
          <p:spPr bwMode="auto">
            <a:xfrm rot="5400000">
              <a:off x="1524806" y="1471240"/>
              <a:ext cx="1900524" cy="1684422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100000">
                  <a:srgbClr val="D3D3D3"/>
                </a:gs>
              </a:gsLst>
              <a:lin ang="8100000" scaled="0"/>
            </a:gradFill>
            <a:ln w="19050">
              <a:gradFill>
                <a:gsLst>
                  <a:gs pos="0">
                    <a:srgbClr val="ADADAD"/>
                  </a:gs>
                  <a:gs pos="100000">
                    <a:schemeClr val="bg1"/>
                  </a:gs>
                </a:gsLst>
                <a:lin ang="8100000" scaled="0"/>
              </a:gradFill>
            </a:ln>
            <a:effectLst>
              <a:outerShdw blurRad="1524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3" name="Freeform 5"/>
            <p:cNvSpPr>
              <a:spLocks/>
            </p:cNvSpPr>
            <p:nvPr/>
          </p:nvSpPr>
          <p:spPr bwMode="auto">
            <a:xfrm rot="5400000">
              <a:off x="1782571" y="1699695"/>
              <a:ext cx="1384993" cy="1227511"/>
            </a:xfrm>
            <a:custGeom>
              <a:avLst/>
              <a:gdLst>
                <a:gd name="T0" fmla="*/ 407 w 1375"/>
                <a:gd name="T1" fmla="*/ 1218 h 1218"/>
                <a:gd name="T2" fmla="*/ 299 w 1375"/>
                <a:gd name="T3" fmla="*/ 1156 h 1218"/>
                <a:gd name="T4" fmla="*/ 19 w 1375"/>
                <a:gd name="T5" fmla="*/ 671 h 1218"/>
                <a:gd name="T6" fmla="*/ 19 w 1375"/>
                <a:gd name="T7" fmla="*/ 547 h 1218"/>
                <a:gd name="T8" fmla="*/ 299 w 1375"/>
                <a:gd name="T9" fmla="*/ 62 h 1218"/>
                <a:gd name="T10" fmla="*/ 407 w 1375"/>
                <a:gd name="T11" fmla="*/ 0 h 1218"/>
                <a:gd name="T12" fmla="*/ 967 w 1375"/>
                <a:gd name="T13" fmla="*/ 0 h 1218"/>
                <a:gd name="T14" fmla="*/ 1075 w 1375"/>
                <a:gd name="T15" fmla="*/ 62 h 1218"/>
                <a:gd name="T16" fmla="*/ 1355 w 1375"/>
                <a:gd name="T17" fmla="*/ 547 h 1218"/>
                <a:gd name="T18" fmla="*/ 1355 w 1375"/>
                <a:gd name="T19" fmla="*/ 671 h 1218"/>
                <a:gd name="T20" fmla="*/ 1075 w 1375"/>
                <a:gd name="T21" fmla="*/ 1156 h 1218"/>
                <a:gd name="T22" fmla="*/ 967 w 1375"/>
                <a:gd name="T23" fmla="*/ 1218 h 1218"/>
                <a:gd name="T24" fmla="*/ 407 w 1375"/>
                <a:gd name="T25" fmla="*/ 1218 h 1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375" h="1218">
                  <a:moveTo>
                    <a:pt x="407" y="1218"/>
                  </a:moveTo>
                  <a:cubicBezTo>
                    <a:pt x="368" y="1218"/>
                    <a:pt x="319" y="1190"/>
                    <a:pt x="299" y="1156"/>
                  </a:cubicBezTo>
                  <a:cubicBezTo>
                    <a:pt x="19" y="671"/>
                    <a:pt x="19" y="671"/>
                    <a:pt x="19" y="671"/>
                  </a:cubicBezTo>
                  <a:cubicBezTo>
                    <a:pt x="0" y="637"/>
                    <a:pt x="0" y="581"/>
                    <a:pt x="19" y="547"/>
                  </a:cubicBezTo>
                  <a:cubicBezTo>
                    <a:pt x="299" y="62"/>
                    <a:pt x="299" y="62"/>
                    <a:pt x="299" y="62"/>
                  </a:cubicBezTo>
                  <a:cubicBezTo>
                    <a:pt x="319" y="28"/>
                    <a:pt x="368" y="0"/>
                    <a:pt x="407" y="0"/>
                  </a:cubicBezTo>
                  <a:cubicBezTo>
                    <a:pt x="967" y="0"/>
                    <a:pt x="967" y="0"/>
                    <a:pt x="967" y="0"/>
                  </a:cubicBezTo>
                  <a:cubicBezTo>
                    <a:pt x="1007" y="0"/>
                    <a:pt x="1055" y="28"/>
                    <a:pt x="1075" y="62"/>
                  </a:cubicBezTo>
                  <a:cubicBezTo>
                    <a:pt x="1355" y="547"/>
                    <a:pt x="1355" y="547"/>
                    <a:pt x="1355" y="547"/>
                  </a:cubicBezTo>
                  <a:cubicBezTo>
                    <a:pt x="1375" y="581"/>
                    <a:pt x="1375" y="637"/>
                    <a:pt x="1355" y="671"/>
                  </a:cubicBezTo>
                  <a:cubicBezTo>
                    <a:pt x="1075" y="1156"/>
                    <a:pt x="1075" y="1156"/>
                    <a:pt x="1075" y="1156"/>
                  </a:cubicBezTo>
                  <a:cubicBezTo>
                    <a:pt x="1055" y="1190"/>
                    <a:pt x="1007" y="1218"/>
                    <a:pt x="967" y="1218"/>
                  </a:cubicBezTo>
                  <a:lnTo>
                    <a:pt x="407" y="1218"/>
                  </a:lnTo>
                  <a:close/>
                </a:path>
              </a:pathLst>
            </a:custGeom>
            <a:solidFill>
              <a:srgbClr val="3B68A1"/>
            </a:solidFill>
            <a:ln w="15875">
              <a:noFill/>
            </a:ln>
            <a:effectLst>
              <a:innerShdw blurRad="63500" dist="25400" dir="8100000">
                <a:prstClr val="black">
                  <a:alpha val="50000"/>
                </a:prstClr>
              </a:innerShdw>
            </a:effec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4" name="文本框 94"/>
            <p:cNvSpPr txBox="1"/>
            <p:nvPr/>
          </p:nvSpPr>
          <p:spPr>
            <a:xfrm>
              <a:off x="1753213" y="1601679"/>
              <a:ext cx="1539044" cy="1366135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pPr algn="ctr"/>
              <a:r>
                <a:rPr lang="en-US" altLang="zh-CN" sz="32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3</a:t>
              </a:r>
              <a:endParaRPr lang="zh-CN" altLang="en-US" sz="32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grpSp>
        <p:nvGrpSpPr>
          <p:cNvPr id="12" name="Group 337"/>
          <p:cNvGrpSpPr/>
          <p:nvPr/>
        </p:nvGrpSpPr>
        <p:grpSpPr>
          <a:xfrm>
            <a:off x="2453481" y="2372159"/>
            <a:ext cx="2520461" cy="1436457"/>
            <a:chOff x="1" y="0"/>
            <a:chExt cx="4392857" cy="2872250"/>
          </a:xfrm>
          <a:solidFill>
            <a:srgbClr val="3B68A1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3" name="Shape 333"/>
            <p:cNvSpPr/>
            <p:nvPr/>
          </p:nvSpPr>
          <p:spPr>
            <a:xfrm>
              <a:off x="1" y="0"/>
              <a:ext cx="4392857" cy="28722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4" name="Shape 335"/>
            <p:cNvSpPr/>
            <p:nvPr/>
          </p:nvSpPr>
          <p:spPr>
            <a:xfrm>
              <a:off x="1715394" y="1176932"/>
              <a:ext cx="1609252" cy="55387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CN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遊戲難度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15" name="Group 342"/>
          <p:cNvGrpSpPr/>
          <p:nvPr/>
        </p:nvGrpSpPr>
        <p:grpSpPr>
          <a:xfrm>
            <a:off x="4648675" y="2372159"/>
            <a:ext cx="2520461" cy="1436457"/>
            <a:chOff x="0" y="0"/>
            <a:chExt cx="4392859" cy="2872248"/>
          </a:xfrm>
          <a:solidFill>
            <a:srgbClr val="F79E5A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6" name="Shape 338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Shape 340"/>
            <p:cNvSpPr/>
            <p:nvPr/>
          </p:nvSpPr>
          <p:spPr>
            <a:xfrm>
              <a:off x="1194479" y="1289712"/>
              <a:ext cx="285243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HK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遊戲音樂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18" name="Group 347"/>
          <p:cNvGrpSpPr/>
          <p:nvPr/>
        </p:nvGrpSpPr>
        <p:grpSpPr>
          <a:xfrm>
            <a:off x="6898103" y="2372159"/>
            <a:ext cx="2520461" cy="1436457"/>
            <a:chOff x="0" y="0"/>
            <a:chExt cx="4392859" cy="2872248"/>
          </a:xfrm>
          <a:solidFill>
            <a:srgbClr val="4DCEB8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19" name="Shape 343"/>
            <p:cNvSpPr/>
            <p:nvPr/>
          </p:nvSpPr>
          <p:spPr>
            <a:xfrm>
              <a:off x="0" y="0"/>
              <a:ext cx="4392859" cy="2872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030" y="10904"/>
                  </a:lnTo>
                  <a:lnTo>
                    <a:pt x="0" y="21600"/>
                  </a:lnTo>
                  <a:lnTo>
                    <a:pt x="16497" y="21600"/>
                  </a:lnTo>
                  <a:lnTo>
                    <a:pt x="21600" y="10886"/>
                  </a:lnTo>
                  <a:lnTo>
                    <a:pt x="16483" y="28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0" name="Shape 345"/>
            <p:cNvSpPr/>
            <p:nvPr/>
          </p:nvSpPr>
          <p:spPr>
            <a:xfrm>
              <a:off x="1086541" y="1289712"/>
              <a:ext cx="2972476" cy="431800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2000">
                  <a:solidFill>
                    <a:srgbClr val="FAF9FC"/>
                  </a:solidFill>
                  <a:latin typeface="STIXGeneral-Bold"/>
                  <a:ea typeface="STIXGeneral-Bold"/>
                  <a:cs typeface="STIXGeneral-Bold"/>
                  <a:sym typeface="STIXGeneral-Bold"/>
                </a:defRPr>
              </a:lvl1pPr>
            </a:lstStyle>
            <a:p>
              <a:pPr algn="ctr"/>
              <a:r>
                <a:rPr lang="zh-HK" altLang="en-US" sz="18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  <a:cs typeface="Lato Regular"/>
                </a:rPr>
                <a:t>兼容性</a:t>
              </a:r>
              <a:endParaRPr lang="id-ID" altLang="zh-CN" sz="18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Lato Regular"/>
              </a:endParaRPr>
            </a:p>
          </p:txBody>
        </p:sp>
      </p:grpSp>
      <p:grpSp>
        <p:nvGrpSpPr>
          <p:cNvPr id="24" name="Group 360"/>
          <p:cNvGrpSpPr/>
          <p:nvPr/>
        </p:nvGrpSpPr>
        <p:grpSpPr>
          <a:xfrm>
            <a:off x="3469692" y="3603318"/>
            <a:ext cx="488040" cy="425396"/>
            <a:chOff x="0" y="0"/>
            <a:chExt cx="850594" cy="850594"/>
          </a:xfrm>
          <a:solidFill>
            <a:srgbClr val="3B68A1"/>
          </a:solidFill>
        </p:grpSpPr>
        <p:sp>
          <p:nvSpPr>
            <p:cNvPr id="25" name="Shape 358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6" name="Shape 359"/>
            <p:cNvSpPr/>
            <p:nvPr/>
          </p:nvSpPr>
          <p:spPr>
            <a:xfrm>
              <a:off x="300082" y="114147"/>
              <a:ext cx="250430" cy="622301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0" tIns="0" rIns="0" bIns="0" numCol="1" anchor="ctr">
              <a:no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</p:grpSp>
      <p:grpSp>
        <p:nvGrpSpPr>
          <p:cNvPr id="27" name="Group 363"/>
          <p:cNvGrpSpPr/>
          <p:nvPr/>
        </p:nvGrpSpPr>
        <p:grpSpPr>
          <a:xfrm>
            <a:off x="5669518" y="3603318"/>
            <a:ext cx="488040" cy="425396"/>
            <a:chOff x="0" y="0"/>
            <a:chExt cx="850594" cy="850594"/>
          </a:xfrm>
          <a:solidFill>
            <a:srgbClr val="F79E5A"/>
          </a:solidFill>
        </p:grpSpPr>
        <p:sp>
          <p:nvSpPr>
            <p:cNvPr id="28" name="Shape 361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0" name="Shape 362"/>
            <p:cNvSpPr/>
            <p:nvPr/>
          </p:nvSpPr>
          <p:spPr>
            <a:xfrm>
              <a:off x="311484" y="148363"/>
              <a:ext cx="223507" cy="55386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</p:grpSp>
      <p:grpSp>
        <p:nvGrpSpPr>
          <p:cNvPr id="31" name="Group 366"/>
          <p:cNvGrpSpPr/>
          <p:nvPr/>
        </p:nvGrpSpPr>
        <p:grpSpPr>
          <a:xfrm>
            <a:off x="7914313" y="3603318"/>
            <a:ext cx="488040" cy="425396"/>
            <a:chOff x="0" y="0"/>
            <a:chExt cx="850594" cy="850594"/>
          </a:xfrm>
          <a:solidFill>
            <a:srgbClr val="4DCEB8"/>
          </a:solidFill>
        </p:grpSpPr>
        <p:sp>
          <p:nvSpPr>
            <p:cNvPr id="32" name="Shape 364"/>
            <p:cNvSpPr/>
            <p:nvPr/>
          </p:nvSpPr>
          <p:spPr>
            <a:xfrm>
              <a:off x="0" y="0"/>
              <a:ext cx="850594" cy="850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grpFill/>
            <a:ln w="50800" cap="flat">
              <a:solidFill>
                <a:srgbClr val="FBF9FC"/>
              </a:solidFill>
              <a:prstDash val="solid"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 lvl="0">
                <a:defRPr sz="11200"/>
              </a:pPr>
              <a:endParaRPr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33" name="Shape 365"/>
            <p:cNvSpPr/>
            <p:nvPr/>
          </p:nvSpPr>
          <p:spPr>
            <a:xfrm>
              <a:off x="311484" y="148363"/>
              <a:ext cx="223507" cy="553869"/>
            </a:xfrm>
            <a:prstGeom prst="rect">
              <a:avLst/>
            </a:prstGeom>
            <a:grp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none" lIns="0" tIns="0" rIns="0" bIns="0" numCol="1" anchor="ctr">
              <a:spAutoFit/>
            </a:bodyPr>
            <a:lstStyle>
              <a:lvl1pPr>
                <a:defRPr sz="3200" b="1">
                  <a:solidFill>
                    <a:srgbClr val="FAF9FC"/>
                  </a:solidFill>
                  <a:latin typeface="Oxygen"/>
                  <a:ea typeface="Oxygen"/>
                  <a:cs typeface="Oxygen"/>
                  <a:sym typeface="Oxygen"/>
                </a:defRPr>
              </a:lvl1pPr>
            </a:lstStyle>
            <a:p>
              <a:pPr lvl="0">
                <a:defRPr sz="1800" b="0">
                  <a:solidFill>
                    <a:srgbClr val="000000"/>
                  </a:solidFill>
                </a:defRPr>
              </a:pPr>
              <a:r>
                <a:rPr sz="180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</p:grpSp>
      <p:sp>
        <p:nvSpPr>
          <p:cNvPr id="46" name="Shape 373"/>
          <p:cNvSpPr/>
          <p:nvPr/>
        </p:nvSpPr>
        <p:spPr>
          <a:xfrm>
            <a:off x="2811716" y="4377018"/>
            <a:ext cx="1801943" cy="108452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TW" altLang="en-US" sz="1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遊戲提供不同難度的選擇，包括初級、中級和高級，以適應不同玩家的水平和需求。</a:t>
            </a:r>
            <a:endParaRPr lang="en-US" altLang="zh-CN" sz="15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7" name="Shape 376"/>
          <p:cNvSpPr/>
          <p:nvPr/>
        </p:nvSpPr>
        <p:spPr>
          <a:xfrm>
            <a:off x="5054358" y="4377018"/>
            <a:ext cx="1801942" cy="807529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zh-TW" altLang="en-US" sz="1500" dirty="0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增加遊戲的氛圍和情感，提高玩家的參與度和樂趣。</a:t>
            </a:r>
            <a:endParaRPr lang="en-US" altLang="zh-CN" sz="15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  <p:sp>
        <p:nvSpPr>
          <p:cNvPr id="48" name="Shape 379"/>
          <p:cNvSpPr/>
          <p:nvPr/>
        </p:nvSpPr>
        <p:spPr>
          <a:xfrm>
            <a:off x="7257851" y="4377018"/>
            <a:ext cx="1877095" cy="253531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0" tIns="0" rIns="0" bIns="0" numCol="1" anchor="t">
            <a:spAutoFit/>
          </a:bodyPr>
          <a:lstStyle>
            <a:lvl1pPr>
              <a:defRPr sz="2000">
                <a:solidFill>
                  <a:srgbClr val="828589"/>
                </a:solidFill>
                <a:latin typeface="STIXGeneral-Bold"/>
                <a:ea typeface="STIXGeneral-Bold"/>
                <a:cs typeface="STIXGeneral-Bold"/>
                <a:sym typeface="STIXGeneral-Bold"/>
              </a:defRPr>
            </a:lvl1pPr>
          </a:lstStyle>
          <a:p>
            <a:pPr algn="just">
              <a:lnSpc>
                <a:spcPct val="120000"/>
              </a:lnSpc>
            </a:pPr>
            <a:r>
              <a:rPr lang="en-US" altLang="zh-CN" sz="1500" dirty="0" err="1">
                <a:solidFill>
                  <a:schemeClr val="bg1">
                    <a:lumMod val="50000"/>
                  </a:schemeClr>
                </a:solidFill>
                <a:latin typeface="微软雅黑" pitchFamily="34" charset="-122"/>
                <a:ea typeface="微软雅黑" pitchFamily="34" charset="-122"/>
              </a:rPr>
              <a:t>Chrome,Edge,firefox</a:t>
            </a:r>
            <a:endParaRPr lang="en-US" altLang="zh-CN" sz="1500" dirty="0">
              <a:solidFill>
                <a:schemeClr val="bg1">
                  <a:lumMod val="50000"/>
                </a:schemeClr>
              </a:solidFill>
              <a:latin typeface="微软雅黑" pitchFamily="34" charset="-122"/>
              <a:ea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89671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blinds dir="vert"/>
      </p:transition>
    </mc:Choice>
    <mc:Fallback xmlns="">
      <p:transition spd="slow" advClick="0" advTm="0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2" presetClass="entr" presetSubtype="1" decel="5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3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2" presetClass="entr" presetSubtype="8" fill="hold" grpId="0" nodeType="withEffect">
                                  <p:stCondLst>
                                    <p:cond delay="8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8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8" fill="hold" grpId="0" nodeType="withEffect">
                                  <p:stCondLst>
                                    <p:cond delay="1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3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2" presetClass="entr" presetSubtype="8" fill="hold" grpId="0" nodeType="withEffect">
                                  <p:stCondLst>
                                    <p:cond delay="16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7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8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9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6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2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6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4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6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900"/>
                            </p:stCondLst>
                            <p:childTnLst>
                              <p:par>
                                <p:cTn id="4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44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900"/>
                            </p:stCondLst>
                            <p:childTnLst>
                              <p:par>
                                <p:cTn id="5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/>
      <p:bldP spid="12" grpId="0" animBg="1" advAuto="0"/>
      <p:bldP spid="15" grpId="0" animBg="1" advAuto="0"/>
      <p:bldP spid="18" grpId="0" animBg="1" advAuto="0"/>
      <p:bldP spid="24" grpId="0" animBg="1" advAuto="0"/>
      <p:bldP spid="27" grpId="0" animBg="1" advAuto="0"/>
      <p:bldP spid="31" grpId="0" animBg="1" advAuto="0"/>
      <p:bldP spid="46" grpId="0"/>
      <p:bldP spid="47" grpId="0"/>
      <p:bldP spid="4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TRACKING_SLIDES" val="1"/>
  <p:tag name="GENSWF_OUTPUT_FILE_NAME" val="33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0.xml><?xml version="1.0" encoding="utf-8"?>
<a:theme xmlns:a="http://schemas.openxmlformats.org/drawingml/2006/main" name="Office Theme">
  <a:themeElements>
    <a:clrScheme name="炫彩扁平2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F53"/>
      </a:accent1>
      <a:accent2>
        <a:srgbClr val="F17475"/>
      </a:accent2>
      <a:accent3>
        <a:srgbClr val="01B3C5"/>
      </a:accent3>
      <a:accent4>
        <a:srgbClr val="77448C"/>
      </a:accent4>
      <a:accent5>
        <a:srgbClr val="00AF92"/>
      </a:accent5>
      <a:accent6>
        <a:srgbClr val="C65885"/>
      </a:accent6>
      <a:hlink>
        <a:srgbClr val="FCC79F"/>
      </a:hlink>
      <a:folHlink>
        <a:srgbClr val="869FB7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2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3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4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5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6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7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8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1364</TotalTime>
  <Words>926</Words>
  <Application>Microsoft Office PowerPoint</Application>
  <PresentationFormat>自訂</PresentationFormat>
  <Paragraphs>116</Paragraphs>
  <Slides>17</Slides>
  <Notes>17</Notes>
  <HiddenSlides>0</HiddenSlides>
  <MMClips>1</MMClips>
  <ScaleCrop>false</ScaleCrop>
  <HeadingPairs>
    <vt:vector size="6" baseType="variant">
      <vt:variant>
        <vt:lpstr>使用字型</vt:lpstr>
      </vt:variant>
      <vt:variant>
        <vt:i4>12</vt:i4>
      </vt:variant>
      <vt:variant>
        <vt:lpstr>佈景主題</vt:lpstr>
      </vt:variant>
      <vt:variant>
        <vt:i4>10</vt:i4>
      </vt:variant>
      <vt:variant>
        <vt:lpstr>投影片標題</vt:lpstr>
      </vt:variant>
      <vt:variant>
        <vt:i4>17</vt:i4>
      </vt:variant>
    </vt:vector>
  </HeadingPairs>
  <TitlesOfParts>
    <vt:vector size="39" baseType="lpstr">
      <vt:lpstr>Avant GardeBook</vt:lpstr>
      <vt:lpstr>ITC Avant Garde Std Bk</vt:lpstr>
      <vt:lpstr>LiHei Pro</vt:lpstr>
      <vt:lpstr>Signika</vt:lpstr>
      <vt:lpstr>等线</vt:lpstr>
      <vt:lpstr>等线 Light</vt:lpstr>
      <vt:lpstr>迷你简汉真广标</vt:lpstr>
      <vt:lpstr>宋体</vt:lpstr>
      <vt:lpstr>微软雅黑</vt:lpstr>
      <vt:lpstr>Arial</vt:lpstr>
      <vt:lpstr>Calibri</vt:lpstr>
      <vt:lpstr>Impact</vt:lpstr>
      <vt:lpstr>Office 主题​​</vt:lpstr>
      <vt:lpstr>1_Office Theme</vt:lpstr>
      <vt:lpstr>2_Office Theme</vt:lpstr>
      <vt:lpstr>3_Office Theme</vt:lpstr>
      <vt:lpstr>4_Office Theme</vt:lpstr>
      <vt:lpstr>5_Office Theme</vt:lpstr>
      <vt:lpstr>6_Office Theme</vt:lpstr>
      <vt:lpstr>7_Office Theme</vt:lpstr>
      <vt:lpstr>8_Office Theme</vt:lpstr>
      <vt:lpstr>Office Theme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creator>锐旗设计；https://9ppt.taobao.com</dc:creator>
  <dc:description>锐旗设计；https://9ppt.taobao.com</dc:description>
  <cp:lastModifiedBy>5C27 YAO KA CHUN</cp:lastModifiedBy>
  <cp:revision>998</cp:revision>
  <dcterms:created xsi:type="dcterms:W3CDTF">2015-12-01T09:06:39Z</dcterms:created>
  <dcterms:modified xsi:type="dcterms:W3CDTF">2023-03-24T22:17:22Z</dcterms:modified>
</cp:coreProperties>
</file>

<file path=docProps/thumbnail.jpeg>
</file>